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2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F0265-94C3-44BD-802C-128E3A22C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7F4C6-BF82-4BDA-A651-E7DF130FE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AF05B-55B1-4F51-B3C2-6204588A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88023-0374-435E-9B00-FB969ECB5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66FE9-3B08-4A21-A217-F23CDFCD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4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A5AC1-3B1F-46FF-B8D5-791811AB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70066-B907-432F-96E6-584E92DE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D9417-A703-4D25-B72A-5C1585834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1978F-67FA-4934-B02D-19A444089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B9DEB-5DB1-44BB-8389-7E4E676B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4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1467-25E1-4AA5-86F0-647ECD6F2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85340-2465-4F0C-A855-BEF49B398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F32ED-3FB9-4467-BE77-06FE188F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ECBCE-AD0D-4FF2-8842-36300159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3FF8A-BC7A-4C41-A05E-10BD99739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5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18BD-AB73-46D9-902E-C363A767C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78707-B674-43B8-893D-77D210816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65EA4-FE10-448E-A662-FBC14913D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2D44B-12D8-4919-BA0F-F3636FC9B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B6195-6EA5-4F09-BBCD-66CD2872C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3B78F-1262-4B92-BCCF-7B42DDE5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5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B9723-7469-4E7F-B3C3-2EDBBB29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25BD-453F-4F8C-96BB-E735AA49A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AC1B8-C610-41CC-8405-6981DE8C7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39739-B016-4D78-A0A2-B22658C91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7F209B-A4F1-4F45-9FDD-1E1870DCE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CE64A1-8C87-4053-850B-110FAD3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29A10-C765-4F8F-BAA0-8B673EA17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E8510-3161-4E73-84DB-AC26FC8B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5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A0299-FDE2-49EE-9DDD-B6BC7749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1A7279-750F-449A-84EA-9D659FE3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2F870-6451-4F98-B4DE-BD24AF6A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97096-3BA9-404E-A7DC-E28AFCFC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6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8DEC9-E0C5-449D-846E-C5076CE7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B3810-69F2-422A-A902-80D42D0F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9F209-35CD-4A87-B280-7A8929D0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82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FAB0-FC2A-48D0-BA84-38C049C95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66175-4594-4C84-8D7C-BA49F7F4A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D2C3D-A438-4345-9492-007379A69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CF6CE-DFAF-4637-8627-9D4CC1C9C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D0EA8-FAEE-4EDB-A431-2F531D150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B1AA1-A95F-4B5A-9396-7DC59BFC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7A1F9-AD82-4450-82AD-A9994EAB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F423BC-159A-4D34-9F57-FEFCC28E05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0547F-E2A4-4DF7-86BF-4D69A51F7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4BBF4B-5471-4DEF-AAED-C695D7D1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AA3AC-E19B-45E5-9645-8DCE14EA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B59B8-7BE6-443C-BBF1-71B0AA73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7E0A-B2C0-49F5-8326-B583114D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79785-BC4E-4DBB-B047-B0E285BF8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BCAA-8A0B-4A37-9914-C6A7EC604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E567A-1387-4A62-8A85-D726859A3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DEE28-305C-4877-AD7A-21E8FA4F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3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448074-4DAE-4224-AF89-BFA0A74D1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5BC5E6-B3EE-4448-B7A7-FDA7D6D45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24A31-FEEE-4807-BB72-C50DF9B0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8872F-A992-40A1-AD11-80418FECD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90111-3BB4-4B04-AFDE-560AC831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01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C5980-AF4F-4A99-9AF2-4DD2FB42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4CFF0-22D7-4B22-8EF8-3CF4134FF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DFD84-C252-42DD-B71B-1CA09E59D5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6EEDE-32B0-4144-B148-7B969159AF0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FAA65-7D46-4518-B3A2-F4B701CD7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BD90A-5AB5-46C1-A8A1-C4342F306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4CDA7-1898-4006-9DEA-D66EA0BD0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4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.cornell.edu/definitions/index.php?width=840&amp;height=800&amp;iframe=true&amp;def_id=7c0b7fedbadfd5f0bd4a9553306a42db&amp;term_occur=999&amp;term_src=Title:23:Chapter:I:Subchapter:G:Part:667:667.1" TargetMode="External"/><Relationship Id="rId2" Type="http://schemas.openxmlformats.org/officeDocument/2006/relationships/hyperlink" Target="https://www.law.cornell.edu/definitions/index.php?width=840&amp;height=800&amp;iframe=true&amp;def_id=231714748cfaa74d6fc5b3c648217a24&amp;term_occur=999&amp;term_src=Title:23:Chapter:I:Subchapter:G:Part:667:667.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aw.cornell.edu/definitions/index.php?width=840&amp;height=800&amp;iframe=true&amp;def_id=57cf6863751c2f934c22f33d4598076a&amp;term_occur=999&amp;term_src=Title:23:Chapter:I:Subchapter:G:Part:667:667.1" TargetMode="External"/><Relationship Id="rId4" Type="http://schemas.openxmlformats.org/officeDocument/2006/relationships/hyperlink" Target="https://www.law.cornell.edu/definitions/index.php?width=840&amp;height=800&amp;iframe=true&amp;def_id=20a71dcf3b67f7d9abafb0f2d3798920&amp;term_occur=999&amp;term_src=Title:23:Chapter:I:Subchapter:G:Part:667:667.1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342FD-4C9F-4D68-8736-DDE7BFA7F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i="1" kern="140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</a:rPr>
              <a:t>23 CFR 667  - PERIODIC EVALUATION OF FACILITIES REPEATEDLY REQUIRING </a:t>
            </a:r>
            <a:br>
              <a:rPr lang="en-US" sz="22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2200" i="1" kern="140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</a:rPr>
              <a:t>REPAIR AND RECONSTRUCTION DUE TO EMERGENCY EVENTS </a:t>
            </a:r>
            <a:b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b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B4E7-EC3D-4747-A52F-7F69F850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AA124-3A64-46ED-AA1A-6803903DD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23 CFR 667 </a:t>
            </a:r>
            <a:r>
              <a:rPr lang="en-US" i="1" dirty="0"/>
              <a:t>Periodic Evaluation of Facilities Repeatedly Requiring Repair and Reconstruction Due to Emergency Events</a:t>
            </a:r>
          </a:p>
          <a:p>
            <a:pPr marL="0" indent="0">
              <a:buNone/>
            </a:pPr>
            <a:r>
              <a:rPr lang="en-US" i="1" dirty="0"/>
              <a:t>   [a.k.a. 23CFR 667 Resiliency Requirements]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State and local agencies “shall conduct statewide 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evaluations</a:t>
            </a:r>
            <a:r>
              <a:rPr lang="en-US" dirty="0"/>
              <a:t> to determine if there are 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reasonable alternatives</a:t>
            </a:r>
            <a:r>
              <a:rPr lang="en-US" dirty="0"/>
              <a:t> to 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roads, highways, and bridges</a:t>
            </a:r>
            <a:r>
              <a:rPr lang="en-US" dirty="0"/>
              <a:t> that have required 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repair and reconstruction</a:t>
            </a:r>
            <a:r>
              <a:rPr lang="en-US" dirty="0"/>
              <a:t> activities on two or more occasions due to emergency events.” </a:t>
            </a:r>
          </a:p>
        </p:txBody>
      </p:sp>
    </p:spTree>
    <p:extLst>
      <p:ext uri="{BB962C8B-B14F-4D97-AF65-F5344CB8AC3E}">
        <p14:creationId xmlns:p14="http://schemas.microsoft.com/office/powerpoint/2010/main" val="217409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D798-89A6-4F75-9D36-D5922245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487B2-6E9C-459D-AC3E-A9CCD4E96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Local Agency Fed-Aid Projects:</a:t>
            </a:r>
          </a:p>
          <a:p>
            <a:pPr marL="0" indent="0">
              <a:buNone/>
            </a:pPr>
            <a:r>
              <a:rPr lang="en-US" dirty="0"/>
              <a:t>State Evaluation</a:t>
            </a:r>
          </a:p>
          <a:p>
            <a:pPr lvl="1"/>
            <a:r>
              <a:rPr lang="en-US" dirty="0"/>
              <a:t>Create and Maintain a List of Repeated Disaster Damage sites</a:t>
            </a:r>
          </a:p>
          <a:p>
            <a:pPr lvl="1"/>
            <a:r>
              <a:rPr lang="en-US" dirty="0"/>
              <a:t>Sites of Repeated Disaster Damage Table (a.k.a. SORDD Table)</a:t>
            </a:r>
          </a:p>
          <a:p>
            <a:pPr marL="0" indent="0">
              <a:buNone/>
            </a:pPr>
            <a:r>
              <a:rPr lang="en-US" dirty="0"/>
              <a:t>Local Agency Evaluation</a:t>
            </a:r>
          </a:p>
          <a:p>
            <a:pPr lvl="1"/>
            <a:r>
              <a:rPr lang="en-US" dirty="0"/>
              <a:t>Review every Fed-aid project for disaster damage within limits of project</a:t>
            </a:r>
          </a:p>
          <a:p>
            <a:pPr lvl="1"/>
            <a:r>
              <a:rPr lang="en-US" dirty="0"/>
              <a:t>If site(s) found, consider alternatives that address root cause of disaster damage</a:t>
            </a:r>
          </a:p>
          <a:p>
            <a:pPr lvl="1"/>
            <a:r>
              <a:rPr lang="en-US" dirty="0"/>
              <a:t>Document efforts and report results of evaluation</a:t>
            </a:r>
          </a:p>
        </p:txBody>
      </p:sp>
    </p:spTree>
    <p:extLst>
      <p:ext uri="{BB962C8B-B14F-4D97-AF65-F5344CB8AC3E}">
        <p14:creationId xmlns:p14="http://schemas.microsoft.com/office/powerpoint/2010/main" val="150784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CFDF-F2D6-4E36-A0FC-59D2FFD9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for Non-Compliance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1375A-8999-4B6B-8C89-79D33325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allowed to program project RW and CON in FTIP/FSTIP</a:t>
            </a:r>
          </a:p>
          <a:p>
            <a:r>
              <a:rPr lang="en-US" dirty="0"/>
              <a:t>Not allowed to authorize federal funds RW and CON phases of work</a:t>
            </a:r>
          </a:p>
        </p:txBody>
      </p:sp>
    </p:spTree>
    <p:extLst>
      <p:ext uri="{BB962C8B-B14F-4D97-AF65-F5344CB8AC3E}">
        <p14:creationId xmlns:p14="http://schemas.microsoft.com/office/powerpoint/2010/main" val="170514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10C8-5DC5-4A3B-AD7F-834CAF31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SORDD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8937-99BB-4F61-9432-EDED8782C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of locations damaged in two or more disaster events</a:t>
            </a:r>
          </a:p>
          <a:p>
            <a:r>
              <a:rPr lang="en-US" dirty="0"/>
              <a:t>Based on ER disasters and approved ER projects</a:t>
            </a:r>
          </a:p>
          <a:p>
            <a:r>
              <a:rPr lang="en-US" dirty="0"/>
              <a:t>[to be] Posted on Division of Local Assistance web site [internet]</a:t>
            </a:r>
          </a:p>
          <a:p>
            <a:r>
              <a:rPr lang="en-US" dirty="0"/>
              <a:t>Entire table reviewed &amp; updated a min. once every 4 years</a:t>
            </a:r>
          </a:p>
          <a:p>
            <a:r>
              <a:rPr lang="en-US" dirty="0"/>
              <a:t>Updated After Every Disaster Event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06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4927-3060-44CD-8A09-175647EE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427FA-E49E-4E3F-8F6B-DE8CB9EC2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Forms document project compliance with 23 CFR 667 requirement</a:t>
            </a:r>
          </a:p>
          <a:p>
            <a:r>
              <a:rPr lang="en-US" dirty="0"/>
              <a:t>Forms also guide local agency through compliance steps</a:t>
            </a:r>
          </a:p>
          <a:p>
            <a:r>
              <a:rPr lang="en-US" dirty="0"/>
              <a:t>Forms</a:t>
            </a:r>
          </a:p>
          <a:p>
            <a:pPr lvl="1"/>
            <a:r>
              <a:rPr lang="en-US" dirty="0"/>
              <a:t>23 CFR 667 Resiliency Certification </a:t>
            </a:r>
          </a:p>
          <a:p>
            <a:pPr lvl="1"/>
            <a:r>
              <a:rPr lang="en-US" dirty="0"/>
              <a:t>23 CFR 667 Resiliency Worksheet </a:t>
            </a:r>
          </a:p>
          <a:p>
            <a:r>
              <a:rPr lang="en-US" dirty="0"/>
              <a:t>Worksheet also usually includes a Benefit-Cost Analysis</a:t>
            </a:r>
          </a:p>
        </p:txBody>
      </p:sp>
    </p:spTree>
    <p:extLst>
      <p:ext uri="{BB962C8B-B14F-4D97-AF65-F5344CB8AC3E}">
        <p14:creationId xmlns:p14="http://schemas.microsoft.com/office/powerpoint/2010/main" val="316740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87D0-0278-469A-A045-5D7080EDD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Step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A069F-7745-4DA9-8431-DF57A6D3A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Evaluate</a:t>
            </a:r>
          </a:p>
          <a:p>
            <a:r>
              <a:rPr lang="en-US" dirty="0"/>
              <a:t>Document</a:t>
            </a:r>
          </a:p>
          <a:p>
            <a:r>
              <a:rPr lang="en-US" dirty="0"/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2360812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9236B-DA6E-4D19-8C59-BDC45E19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29100-8B86-4D1B-86AF-402DE6E6C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5"/>
          </a:xfrm>
        </p:spPr>
        <p:txBody>
          <a:bodyPr/>
          <a:lstStyle/>
          <a:p>
            <a:r>
              <a:rPr lang="en-US" dirty="0"/>
              <a:t>Preferably begin certification during the project planning phase</a:t>
            </a:r>
          </a:p>
          <a:p>
            <a:r>
              <a:rPr lang="en-US" dirty="0"/>
              <a:t>Determine proposed project Scope and location</a:t>
            </a:r>
          </a:p>
          <a:p>
            <a:r>
              <a:rPr lang="en-US" dirty="0"/>
              <a:t>Begin 23 CFR 667 Resiliency Certification form</a:t>
            </a:r>
          </a:p>
          <a:p>
            <a:r>
              <a:rPr lang="en-US" dirty="0"/>
              <a:t>Compare project limits to Sites of Repeated Disaster Damage Table</a:t>
            </a:r>
          </a:p>
          <a:p>
            <a:r>
              <a:rPr lang="en-US" dirty="0"/>
              <a:t>If no matches: </a:t>
            </a:r>
          </a:p>
          <a:p>
            <a:pPr lvl="1"/>
            <a:r>
              <a:rPr lang="en-US" dirty="0"/>
              <a:t>complete 23 CFR 667 Resiliency Certification form, report, file [Done!]</a:t>
            </a:r>
          </a:p>
          <a:p>
            <a:r>
              <a:rPr lang="en-US" dirty="0"/>
              <a:t>If one or more site within project limits continue with evaluation</a:t>
            </a:r>
          </a:p>
          <a:p>
            <a:r>
              <a:rPr lang="en-US" dirty="0"/>
              <a:t>Follow Directions on 23 CFR 667 Resiliency Certification form</a:t>
            </a:r>
          </a:p>
          <a:p>
            <a:pPr lvl="1"/>
            <a:r>
              <a:rPr lang="en-US" dirty="0"/>
              <a:t>Complete 23 CFR 667 Resiliency Worksheet and Benefit-Cost Analysis</a:t>
            </a:r>
          </a:p>
          <a:p>
            <a:pPr lvl="1"/>
            <a:r>
              <a:rPr lang="en-US" dirty="0"/>
              <a:t>complete 23 CFR 667 Resiliency Certification form, report, file [Done!]</a:t>
            </a:r>
          </a:p>
        </p:txBody>
      </p:sp>
    </p:spTree>
    <p:extLst>
      <p:ext uri="{BB962C8B-B14F-4D97-AF65-F5344CB8AC3E}">
        <p14:creationId xmlns:p14="http://schemas.microsoft.com/office/powerpoint/2010/main" val="4189467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9E49-2E96-4431-929D-D4904CE81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D47FA-B4BF-493D-AB74-BB2FB4A98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Requirement is to consider alternatives not implement alternatives</a:t>
            </a:r>
          </a:p>
          <a:p>
            <a:r>
              <a:rPr lang="en-US" dirty="0"/>
              <a:t>If alternatives are not implemented will need to explain why</a:t>
            </a:r>
          </a:p>
          <a:p>
            <a:r>
              <a:rPr lang="en-US" dirty="0"/>
              <a:t>Completed 23 CFR 667 Resiliency form(s) are required:</a:t>
            </a:r>
          </a:p>
          <a:p>
            <a:pPr lvl="1"/>
            <a:r>
              <a:rPr lang="en-US" dirty="0"/>
              <a:t>As part of the RFA submittal package for RW and CON</a:t>
            </a:r>
          </a:p>
          <a:p>
            <a:pPr lvl="1"/>
            <a:r>
              <a:rPr lang="en-US" dirty="0"/>
              <a:t>As part of request to program RW and CON in the FTIP/FSTIP</a:t>
            </a:r>
          </a:p>
        </p:txBody>
      </p:sp>
    </p:spTree>
    <p:extLst>
      <p:ext uri="{BB962C8B-B14F-4D97-AF65-F5344CB8AC3E}">
        <p14:creationId xmlns:p14="http://schemas.microsoft.com/office/powerpoint/2010/main" val="922965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435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23 CFR 667  - PERIODIC EVALUATION OF FACILITIES REPEATEDLY REQUIRING  REPAIR AND RECONSTRUCTION DUE TO EMERGENCY EVENTS    </vt:lpstr>
      <vt:lpstr>Requirement</vt:lpstr>
      <vt:lpstr>Evaluations</vt:lpstr>
      <vt:lpstr>Consequences for Non-Compliance</vt:lpstr>
      <vt:lpstr>SORDD Table</vt:lpstr>
      <vt:lpstr>Forms</vt:lpstr>
      <vt:lpstr>Three Step Process</vt:lpstr>
      <vt:lpstr>Procedure</vt:lpstr>
      <vt:lpstr>Important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 CFR 667  - PERIODIC EVALUATION OF FACILITIES REPEATEDLY REQUIRING  REPAIR AND RECONSTRUCTION DUE TO EMERGENCY EVENTS</dc:title>
  <dc:creator>Baca, Bob B@DOT</dc:creator>
  <cp:lastModifiedBy>Karavan, Daniel@DOT</cp:lastModifiedBy>
  <cp:revision>8</cp:revision>
  <dcterms:created xsi:type="dcterms:W3CDTF">2022-10-11T15:17:24Z</dcterms:created>
  <dcterms:modified xsi:type="dcterms:W3CDTF">2022-10-26T20:09:06Z</dcterms:modified>
</cp:coreProperties>
</file>