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12192000" cy="6851650"/>
  <p:notesSz cx="12192000" cy="68516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120" y="78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876" y="2124011"/>
            <a:ext cx="10368598" cy="14388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1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9752" y="3836924"/>
            <a:ext cx="8538845" cy="17129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373839"/>
                </a:solidFill>
                <a:latin typeface="Century Gothic"/>
                <a:cs typeface="Century Gothic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CALTRANS</a:t>
            </a:r>
            <a:r>
              <a:rPr spc="140" dirty="0"/>
              <a:t>  </a:t>
            </a:r>
            <a:r>
              <a:rPr dirty="0"/>
              <a:t>|</a:t>
            </a:r>
            <a:r>
              <a:rPr spc="120" dirty="0"/>
              <a:t>  </a:t>
            </a:r>
            <a:r>
              <a:rPr dirty="0"/>
              <a:t>DIVISION</a:t>
            </a:r>
            <a:r>
              <a:rPr spc="10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10" dirty="0"/>
              <a:t>TRANSPORTATION</a:t>
            </a:r>
            <a:r>
              <a:rPr spc="5" dirty="0"/>
              <a:t> </a:t>
            </a:r>
            <a:r>
              <a:rPr spc="-10" dirty="0"/>
              <a:t>PLANNING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rgbClr val="373839"/>
                </a:solidFill>
                <a:latin typeface="Century Gothic"/>
                <a:cs typeface="Century Gothic"/>
              </a:defRPr>
            </a:lvl1pPr>
          </a:lstStyle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847344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1006602"/>
            <a:ext cx="1005205" cy="348615"/>
          </a:xfrm>
          <a:custGeom>
            <a:avLst/>
            <a:gdLst/>
            <a:ahLst/>
            <a:cxnLst/>
            <a:rect l="l" t="t" r="r" b="b"/>
            <a:pathLst>
              <a:path w="1005205" h="348615">
                <a:moveTo>
                  <a:pt x="964311" y="0"/>
                </a:moveTo>
                <a:lnTo>
                  <a:pt x="40767" y="0"/>
                </a:lnTo>
                <a:lnTo>
                  <a:pt x="0" y="0"/>
                </a:lnTo>
                <a:lnTo>
                  <a:pt x="0" y="348233"/>
                </a:lnTo>
                <a:lnTo>
                  <a:pt x="964311" y="348233"/>
                </a:lnTo>
                <a:lnTo>
                  <a:pt x="980164" y="345025"/>
                </a:lnTo>
                <a:lnTo>
                  <a:pt x="993124" y="336280"/>
                </a:lnTo>
                <a:lnTo>
                  <a:pt x="1001869" y="323320"/>
                </a:lnTo>
                <a:lnTo>
                  <a:pt x="1005078" y="307466"/>
                </a:lnTo>
                <a:lnTo>
                  <a:pt x="1005078" y="40766"/>
                </a:lnTo>
                <a:lnTo>
                  <a:pt x="1001869" y="24913"/>
                </a:lnTo>
                <a:lnTo>
                  <a:pt x="993124" y="11953"/>
                </a:lnTo>
                <a:lnTo>
                  <a:pt x="980164" y="3208"/>
                </a:lnTo>
                <a:lnTo>
                  <a:pt x="964311" y="0"/>
                </a:lnTo>
                <a:close/>
              </a:path>
            </a:pathLst>
          </a:custGeom>
          <a:solidFill>
            <a:srgbClr val="3EB1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563880" y="0"/>
            <a:ext cx="11628120" cy="111760"/>
          </a:xfrm>
          <a:custGeom>
            <a:avLst/>
            <a:gdLst/>
            <a:ahLst/>
            <a:cxnLst/>
            <a:rect l="l" t="t" r="r" b="b"/>
            <a:pathLst>
              <a:path w="11628120" h="111760">
                <a:moveTo>
                  <a:pt x="0" y="111252"/>
                </a:moveTo>
                <a:lnTo>
                  <a:pt x="11628120" y="111252"/>
                </a:lnTo>
                <a:lnTo>
                  <a:pt x="11628120" y="0"/>
                </a:lnTo>
                <a:lnTo>
                  <a:pt x="0" y="0"/>
                </a:lnTo>
                <a:lnTo>
                  <a:pt x="0" y="111252"/>
                </a:lnTo>
                <a:close/>
              </a:path>
            </a:pathLst>
          </a:custGeom>
          <a:solidFill>
            <a:srgbClr val="66D2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563880" cy="6845934"/>
          </a:xfrm>
          <a:custGeom>
            <a:avLst/>
            <a:gdLst/>
            <a:ahLst/>
            <a:cxnLst/>
            <a:rect l="l" t="t" r="r" b="b"/>
            <a:pathLst>
              <a:path w="563880" h="6845934">
                <a:moveTo>
                  <a:pt x="0" y="6845681"/>
                </a:moveTo>
                <a:lnTo>
                  <a:pt x="0" y="0"/>
                </a:lnTo>
                <a:lnTo>
                  <a:pt x="563880" y="0"/>
                </a:lnTo>
                <a:lnTo>
                  <a:pt x="563880" y="6845681"/>
                </a:lnTo>
                <a:lnTo>
                  <a:pt x="0" y="6845681"/>
                </a:lnTo>
                <a:close/>
              </a:path>
            </a:pathLst>
          </a:custGeom>
          <a:solidFill>
            <a:srgbClr val="4B4E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1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373839"/>
                </a:solidFill>
                <a:latin typeface="Century Gothic"/>
                <a:cs typeface="Century Gothic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CALTRANS</a:t>
            </a:r>
            <a:r>
              <a:rPr spc="140" dirty="0"/>
              <a:t>  </a:t>
            </a:r>
            <a:r>
              <a:rPr dirty="0"/>
              <a:t>|</a:t>
            </a:r>
            <a:r>
              <a:rPr spc="120" dirty="0"/>
              <a:t>  </a:t>
            </a:r>
            <a:r>
              <a:rPr dirty="0"/>
              <a:t>DIVISION</a:t>
            </a:r>
            <a:r>
              <a:rPr spc="10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10" dirty="0"/>
              <a:t>TRANSPORTATION</a:t>
            </a:r>
            <a:r>
              <a:rPr spc="5" dirty="0"/>
              <a:t> </a:t>
            </a:r>
            <a:r>
              <a:rPr spc="-10" dirty="0"/>
              <a:t>PLANNING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rgbClr val="373839"/>
                </a:solidFill>
                <a:latin typeface="Century Gothic"/>
                <a:cs typeface="Century Gothic"/>
              </a:defRPr>
            </a:lvl1pPr>
          </a:lstStyle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111760"/>
          </a:xfrm>
          <a:custGeom>
            <a:avLst/>
            <a:gdLst/>
            <a:ahLst/>
            <a:cxnLst/>
            <a:rect l="l" t="t" r="r" b="b"/>
            <a:pathLst>
              <a:path w="12192000" h="111760">
                <a:moveTo>
                  <a:pt x="12192000" y="0"/>
                </a:moveTo>
                <a:lnTo>
                  <a:pt x="0" y="0"/>
                </a:lnTo>
                <a:lnTo>
                  <a:pt x="0" y="111252"/>
                </a:lnTo>
                <a:lnTo>
                  <a:pt x="12192000" y="111252"/>
                </a:lnTo>
                <a:lnTo>
                  <a:pt x="12192000" y="0"/>
                </a:lnTo>
                <a:close/>
              </a:path>
            </a:pathLst>
          </a:custGeom>
          <a:solidFill>
            <a:srgbClr val="66D2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1006602"/>
            <a:ext cx="1005205" cy="348615"/>
          </a:xfrm>
          <a:custGeom>
            <a:avLst/>
            <a:gdLst/>
            <a:ahLst/>
            <a:cxnLst/>
            <a:rect l="l" t="t" r="r" b="b"/>
            <a:pathLst>
              <a:path w="1005205" h="348615">
                <a:moveTo>
                  <a:pt x="964311" y="0"/>
                </a:moveTo>
                <a:lnTo>
                  <a:pt x="40767" y="0"/>
                </a:lnTo>
                <a:lnTo>
                  <a:pt x="0" y="0"/>
                </a:lnTo>
                <a:lnTo>
                  <a:pt x="0" y="348233"/>
                </a:lnTo>
                <a:lnTo>
                  <a:pt x="964311" y="348233"/>
                </a:lnTo>
                <a:lnTo>
                  <a:pt x="980164" y="345025"/>
                </a:lnTo>
                <a:lnTo>
                  <a:pt x="993124" y="336280"/>
                </a:lnTo>
                <a:lnTo>
                  <a:pt x="1001869" y="323320"/>
                </a:lnTo>
                <a:lnTo>
                  <a:pt x="1005078" y="307466"/>
                </a:lnTo>
                <a:lnTo>
                  <a:pt x="1005078" y="40766"/>
                </a:lnTo>
                <a:lnTo>
                  <a:pt x="1001869" y="24913"/>
                </a:lnTo>
                <a:lnTo>
                  <a:pt x="993124" y="11953"/>
                </a:lnTo>
                <a:lnTo>
                  <a:pt x="980164" y="3208"/>
                </a:lnTo>
                <a:lnTo>
                  <a:pt x="964311" y="0"/>
                </a:lnTo>
                <a:close/>
              </a:path>
            </a:pathLst>
          </a:custGeom>
          <a:solidFill>
            <a:srgbClr val="3EB1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563880" cy="6845934"/>
          </a:xfrm>
          <a:custGeom>
            <a:avLst/>
            <a:gdLst/>
            <a:ahLst/>
            <a:cxnLst/>
            <a:rect l="l" t="t" r="r" b="b"/>
            <a:pathLst>
              <a:path w="563880" h="6845934">
                <a:moveTo>
                  <a:pt x="0" y="6845681"/>
                </a:moveTo>
                <a:lnTo>
                  <a:pt x="0" y="0"/>
                </a:lnTo>
                <a:lnTo>
                  <a:pt x="563880" y="0"/>
                </a:lnTo>
                <a:lnTo>
                  <a:pt x="563880" y="6845681"/>
                </a:lnTo>
                <a:lnTo>
                  <a:pt x="0" y="6845681"/>
                </a:lnTo>
                <a:close/>
              </a:path>
            </a:pathLst>
          </a:custGeom>
          <a:solidFill>
            <a:srgbClr val="4B4E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1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917" y="1575879"/>
            <a:ext cx="5306282" cy="45220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781672" y="2494788"/>
            <a:ext cx="4601845" cy="3505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373839"/>
                </a:solidFill>
                <a:latin typeface="Century Gothic"/>
                <a:cs typeface="Century Gothic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CALTRANS</a:t>
            </a:r>
            <a:r>
              <a:rPr spc="140" dirty="0"/>
              <a:t>  </a:t>
            </a:r>
            <a:r>
              <a:rPr dirty="0"/>
              <a:t>|</a:t>
            </a:r>
            <a:r>
              <a:rPr spc="120" dirty="0"/>
              <a:t>  </a:t>
            </a:r>
            <a:r>
              <a:rPr dirty="0"/>
              <a:t>DIVISION</a:t>
            </a:r>
            <a:r>
              <a:rPr spc="10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10" dirty="0"/>
              <a:t>TRANSPORTATION</a:t>
            </a:r>
            <a:r>
              <a:rPr spc="5" dirty="0"/>
              <a:t> </a:t>
            </a:r>
            <a:r>
              <a:rPr spc="-10" dirty="0"/>
              <a:t>PLANNING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rgbClr val="373839"/>
                </a:solidFill>
                <a:latin typeface="Century Gothic"/>
                <a:cs typeface="Century Gothic"/>
              </a:defRPr>
            </a:lvl1pPr>
          </a:lstStyle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4"/>
            <a:ext cx="12190476" cy="6845656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70432" y="877062"/>
            <a:ext cx="2248662" cy="823722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0" y="5845302"/>
            <a:ext cx="12192000" cy="1000760"/>
          </a:xfrm>
          <a:custGeom>
            <a:avLst/>
            <a:gdLst/>
            <a:ahLst/>
            <a:cxnLst/>
            <a:rect l="l" t="t" r="r" b="b"/>
            <a:pathLst>
              <a:path w="12192000" h="1000759">
                <a:moveTo>
                  <a:pt x="0" y="1000378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1000378"/>
                </a:lnTo>
                <a:lnTo>
                  <a:pt x="0" y="1000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1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373839"/>
                </a:solidFill>
                <a:latin typeface="Century Gothic"/>
                <a:cs typeface="Century Gothic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CALTRANS</a:t>
            </a:r>
            <a:r>
              <a:rPr spc="140" dirty="0"/>
              <a:t>  </a:t>
            </a:r>
            <a:r>
              <a:rPr dirty="0"/>
              <a:t>|</a:t>
            </a:r>
            <a:r>
              <a:rPr spc="120" dirty="0"/>
              <a:t>  </a:t>
            </a:r>
            <a:r>
              <a:rPr dirty="0"/>
              <a:t>DIVISION</a:t>
            </a:r>
            <a:r>
              <a:rPr spc="10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10" dirty="0"/>
              <a:t>TRANSPORTATION</a:t>
            </a:r>
            <a:r>
              <a:rPr spc="5" dirty="0"/>
              <a:t> </a:t>
            </a:r>
            <a:r>
              <a:rPr spc="-10" dirty="0"/>
              <a:t>PLANNING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rgbClr val="373839"/>
                </a:solidFill>
                <a:latin typeface="Century Gothic"/>
                <a:cs typeface="Century Gothic"/>
              </a:defRPr>
            </a:lvl1pPr>
          </a:lstStyle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373839"/>
                </a:solidFill>
                <a:latin typeface="Century Gothic"/>
                <a:cs typeface="Century Gothic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CALTRANS</a:t>
            </a:r>
            <a:r>
              <a:rPr spc="140" dirty="0"/>
              <a:t>  </a:t>
            </a:r>
            <a:r>
              <a:rPr dirty="0"/>
              <a:t>|</a:t>
            </a:r>
            <a:r>
              <a:rPr spc="120" dirty="0"/>
              <a:t>  </a:t>
            </a:r>
            <a:r>
              <a:rPr dirty="0"/>
              <a:t>DIVISION</a:t>
            </a:r>
            <a:r>
              <a:rPr spc="10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10" dirty="0"/>
              <a:t>TRANSPORTATION</a:t>
            </a:r>
            <a:r>
              <a:rPr spc="5" dirty="0"/>
              <a:t> </a:t>
            </a:r>
            <a:r>
              <a:rPr spc="-10" dirty="0"/>
              <a:t>PLANNING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rgbClr val="373839"/>
                </a:solidFill>
                <a:latin typeface="Century Gothic"/>
                <a:cs typeface="Century Gothic"/>
              </a:defRPr>
            </a:lvl1pPr>
          </a:lstStyle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71955" y="667004"/>
            <a:ext cx="9638665" cy="1137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1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63396" y="2328545"/>
            <a:ext cx="9715500" cy="13963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822704" y="6250883"/>
            <a:ext cx="3840479" cy="19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rgbClr val="373839"/>
                </a:solidFill>
                <a:latin typeface="Century Gothic"/>
                <a:cs typeface="Century Gothic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CALTRANS</a:t>
            </a:r>
            <a:r>
              <a:rPr spc="140" dirty="0"/>
              <a:t>  </a:t>
            </a:r>
            <a:r>
              <a:rPr dirty="0"/>
              <a:t>|</a:t>
            </a:r>
            <a:r>
              <a:rPr spc="120" dirty="0"/>
              <a:t>  </a:t>
            </a:r>
            <a:r>
              <a:rPr dirty="0"/>
              <a:t>DIVISION</a:t>
            </a:r>
            <a:r>
              <a:rPr spc="10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10" dirty="0"/>
              <a:t>TRANSPORTATION</a:t>
            </a:r>
            <a:r>
              <a:rPr spc="5" dirty="0"/>
              <a:t> </a:t>
            </a:r>
            <a:r>
              <a:rPr spc="-10" dirty="0"/>
              <a:t>PLANNING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917" y="6372034"/>
            <a:ext cx="2805620" cy="3425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46555" y="6251645"/>
            <a:ext cx="207009" cy="19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1" i="0">
                <a:solidFill>
                  <a:srgbClr val="373839"/>
                </a:solidFill>
                <a:latin typeface="Century Gothic"/>
                <a:cs typeface="Century Gothic"/>
              </a:defRPr>
            </a:lvl1pPr>
          </a:lstStyle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FY 25-26 OWP Development and Coordination-Statewide MPO Meeting"/>
          <p:cNvGrpSpPr/>
          <p:nvPr/>
        </p:nvGrpSpPr>
        <p:grpSpPr>
          <a:xfrm>
            <a:off x="0" y="24"/>
            <a:ext cx="12190730" cy="6845934"/>
            <a:chOff x="0" y="24"/>
            <a:chExt cx="12190730" cy="684593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4"/>
              <a:ext cx="12190476" cy="684565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262109" y="5578602"/>
              <a:ext cx="2248661" cy="824484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27861" y="1479042"/>
            <a:ext cx="10274300" cy="2713355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 marR="5080">
              <a:lnSpc>
                <a:spcPct val="97000"/>
              </a:lnSpc>
              <a:spcBef>
                <a:spcPts val="315"/>
              </a:spcBef>
            </a:pPr>
            <a:r>
              <a:rPr sz="6000" dirty="0">
                <a:solidFill>
                  <a:srgbClr val="FFFFFF"/>
                </a:solidFill>
              </a:rPr>
              <a:t>FY</a:t>
            </a:r>
            <a:r>
              <a:rPr sz="6000" spc="-45" dirty="0">
                <a:solidFill>
                  <a:srgbClr val="FFFFFF"/>
                </a:solidFill>
              </a:rPr>
              <a:t> </a:t>
            </a:r>
            <a:r>
              <a:rPr sz="6000" spc="-40" dirty="0">
                <a:solidFill>
                  <a:srgbClr val="FFFFFF"/>
                </a:solidFill>
              </a:rPr>
              <a:t>25-</a:t>
            </a:r>
            <a:r>
              <a:rPr sz="6000" dirty="0">
                <a:solidFill>
                  <a:srgbClr val="FFFFFF"/>
                </a:solidFill>
              </a:rPr>
              <a:t>26</a:t>
            </a:r>
            <a:r>
              <a:rPr sz="6000" spc="-30" dirty="0">
                <a:solidFill>
                  <a:srgbClr val="FFFFFF"/>
                </a:solidFill>
              </a:rPr>
              <a:t> </a:t>
            </a:r>
            <a:r>
              <a:rPr sz="6000" dirty="0">
                <a:solidFill>
                  <a:srgbClr val="FFFFFF"/>
                </a:solidFill>
              </a:rPr>
              <a:t>OWP</a:t>
            </a:r>
            <a:r>
              <a:rPr sz="6000" spc="-40" dirty="0">
                <a:solidFill>
                  <a:srgbClr val="FFFFFF"/>
                </a:solidFill>
              </a:rPr>
              <a:t> </a:t>
            </a:r>
            <a:r>
              <a:rPr sz="6000" spc="-10" dirty="0">
                <a:solidFill>
                  <a:srgbClr val="FFFFFF"/>
                </a:solidFill>
              </a:rPr>
              <a:t>Development </a:t>
            </a:r>
            <a:r>
              <a:rPr sz="6000" dirty="0">
                <a:solidFill>
                  <a:srgbClr val="FFFFFF"/>
                </a:solidFill>
              </a:rPr>
              <a:t>and</a:t>
            </a:r>
            <a:r>
              <a:rPr sz="6000" spc="-100" dirty="0">
                <a:solidFill>
                  <a:srgbClr val="FFFFFF"/>
                </a:solidFill>
              </a:rPr>
              <a:t> </a:t>
            </a:r>
            <a:r>
              <a:rPr sz="6000" dirty="0">
                <a:solidFill>
                  <a:srgbClr val="FFFFFF"/>
                </a:solidFill>
              </a:rPr>
              <a:t>Coordination</a:t>
            </a:r>
            <a:r>
              <a:rPr sz="6000" spc="-55" dirty="0">
                <a:solidFill>
                  <a:srgbClr val="FFFFFF"/>
                </a:solidFill>
              </a:rPr>
              <a:t> </a:t>
            </a:r>
            <a:r>
              <a:rPr sz="6000" spc="-50" dirty="0">
                <a:solidFill>
                  <a:srgbClr val="FFFFFF"/>
                </a:solidFill>
              </a:rPr>
              <a:t>– </a:t>
            </a:r>
            <a:r>
              <a:rPr sz="6000" dirty="0">
                <a:solidFill>
                  <a:srgbClr val="FFFFFF"/>
                </a:solidFill>
              </a:rPr>
              <a:t>Statewide</a:t>
            </a:r>
            <a:r>
              <a:rPr sz="6000" spc="-150" dirty="0">
                <a:solidFill>
                  <a:srgbClr val="FFFFFF"/>
                </a:solidFill>
              </a:rPr>
              <a:t> </a:t>
            </a:r>
            <a:r>
              <a:rPr sz="6000" dirty="0">
                <a:solidFill>
                  <a:srgbClr val="FFFFFF"/>
                </a:solidFill>
              </a:rPr>
              <a:t>MPO</a:t>
            </a:r>
            <a:r>
              <a:rPr sz="6000" spc="-150" dirty="0">
                <a:solidFill>
                  <a:srgbClr val="FFFFFF"/>
                </a:solidFill>
              </a:rPr>
              <a:t> </a:t>
            </a:r>
            <a:r>
              <a:rPr sz="6000" spc="-10" dirty="0">
                <a:solidFill>
                  <a:srgbClr val="FFFFFF"/>
                </a:solidFill>
              </a:rPr>
              <a:t>Meeting</a:t>
            </a:r>
            <a:endParaRPr sz="600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1</a:t>
            </a:fld>
            <a:endParaRPr spc="-25" dirty="0"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CALTRANS</a:t>
            </a:r>
            <a:r>
              <a:rPr spc="140" dirty="0"/>
              <a:t>  </a:t>
            </a:r>
            <a:r>
              <a:rPr dirty="0"/>
              <a:t>|</a:t>
            </a:r>
            <a:r>
              <a:rPr spc="120" dirty="0"/>
              <a:t>  </a:t>
            </a:r>
            <a:r>
              <a:rPr dirty="0"/>
              <a:t>DIVISION</a:t>
            </a:r>
            <a:r>
              <a:rPr spc="10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10" dirty="0"/>
              <a:t>TRANSPORTATION</a:t>
            </a:r>
            <a:r>
              <a:rPr spc="5" dirty="0"/>
              <a:t> </a:t>
            </a:r>
            <a:r>
              <a:rPr spc="-10" dirty="0"/>
              <a:t>PLANNING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Agenda"/>
          <p:cNvGrpSpPr/>
          <p:nvPr/>
        </p:nvGrpSpPr>
        <p:grpSpPr>
          <a:xfrm>
            <a:off x="0" y="0"/>
            <a:ext cx="12192000" cy="6845934"/>
            <a:chOff x="0" y="0"/>
            <a:chExt cx="12192000" cy="684593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87311" y="0"/>
              <a:ext cx="5501640" cy="583692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12192000" cy="111760"/>
            </a:xfrm>
            <a:custGeom>
              <a:avLst/>
              <a:gdLst/>
              <a:ahLst/>
              <a:cxnLst/>
              <a:rect l="l" t="t" r="r" b="b"/>
              <a:pathLst>
                <a:path w="12192000" h="111760">
                  <a:moveTo>
                    <a:pt x="12192000" y="0"/>
                  </a:moveTo>
                  <a:lnTo>
                    <a:pt x="0" y="0"/>
                  </a:lnTo>
                  <a:lnTo>
                    <a:pt x="0" y="111252"/>
                  </a:lnTo>
                  <a:lnTo>
                    <a:pt x="12192000" y="111252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66D2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1006602"/>
              <a:ext cx="1005205" cy="348615"/>
            </a:xfrm>
            <a:custGeom>
              <a:avLst/>
              <a:gdLst/>
              <a:ahLst/>
              <a:cxnLst/>
              <a:rect l="l" t="t" r="r" b="b"/>
              <a:pathLst>
                <a:path w="1005205" h="348615">
                  <a:moveTo>
                    <a:pt x="964311" y="0"/>
                  </a:moveTo>
                  <a:lnTo>
                    <a:pt x="40767" y="0"/>
                  </a:lnTo>
                  <a:lnTo>
                    <a:pt x="0" y="0"/>
                  </a:lnTo>
                  <a:lnTo>
                    <a:pt x="0" y="348233"/>
                  </a:lnTo>
                  <a:lnTo>
                    <a:pt x="964311" y="348233"/>
                  </a:lnTo>
                  <a:lnTo>
                    <a:pt x="980164" y="345025"/>
                  </a:lnTo>
                  <a:lnTo>
                    <a:pt x="993124" y="336280"/>
                  </a:lnTo>
                  <a:lnTo>
                    <a:pt x="1001869" y="323320"/>
                  </a:lnTo>
                  <a:lnTo>
                    <a:pt x="1005078" y="307466"/>
                  </a:lnTo>
                  <a:lnTo>
                    <a:pt x="1005078" y="40766"/>
                  </a:lnTo>
                  <a:lnTo>
                    <a:pt x="1001869" y="24913"/>
                  </a:lnTo>
                  <a:lnTo>
                    <a:pt x="993124" y="11953"/>
                  </a:lnTo>
                  <a:lnTo>
                    <a:pt x="980164" y="3208"/>
                  </a:lnTo>
                  <a:lnTo>
                    <a:pt x="964311" y="0"/>
                  </a:lnTo>
                  <a:close/>
                </a:path>
              </a:pathLst>
            </a:custGeom>
            <a:solidFill>
              <a:srgbClr val="3EB1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84148" y="1836420"/>
              <a:ext cx="4864100" cy="2947670"/>
            </a:xfrm>
            <a:custGeom>
              <a:avLst/>
              <a:gdLst/>
              <a:ahLst/>
              <a:cxnLst/>
              <a:rect l="l" t="t" r="r" b="b"/>
              <a:pathLst>
                <a:path w="4864100" h="2947670">
                  <a:moveTo>
                    <a:pt x="4863846" y="2750820"/>
                  </a:moveTo>
                  <a:lnTo>
                    <a:pt x="4858651" y="2705747"/>
                  </a:lnTo>
                  <a:lnTo>
                    <a:pt x="4843856" y="2664371"/>
                  </a:lnTo>
                  <a:lnTo>
                    <a:pt x="4820653" y="2627858"/>
                  </a:lnTo>
                  <a:lnTo>
                    <a:pt x="4790211" y="2597416"/>
                  </a:lnTo>
                  <a:lnTo>
                    <a:pt x="4753699" y="2574213"/>
                  </a:lnTo>
                  <a:lnTo>
                    <a:pt x="4712322" y="2559418"/>
                  </a:lnTo>
                  <a:lnTo>
                    <a:pt x="4667250" y="2554224"/>
                  </a:lnTo>
                  <a:lnTo>
                    <a:pt x="196596" y="2554224"/>
                  </a:lnTo>
                  <a:lnTo>
                    <a:pt x="151511" y="2559418"/>
                  </a:lnTo>
                  <a:lnTo>
                    <a:pt x="110134" y="2574213"/>
                  </a:lnTo>
                  <a:lnTo>
                    <a:pt x="73621" y="2597416"/>
                  </a:lnTo>
                  <a:lnTo>
                    <a:pt x="43180" y="2627858"/>
                  </a:lnTo>
                  <a:lnTo>
                    <a:pt x="19977" y="2664371"/>
                  </a:lnTo>
                  <a:lnTo>
                    <a:pt x="5181" y="2705747"/>
                  </a:lnTo>
                  <a:lnTo>
                    <a:pt x="0" y="2750820"/>
                  </a:lnTo>
                  <a:lnTo>
                    <a:pt x="5181" y="2795905"/>
                  </a:lnTo>
                  <a:lnTo>
                    <a:pt x="19977" y="2837281"/>
                  </a:lnTo>
                  <a:lnTo>
                    <a:pt x="43180" y="2873794"/>
                  </a:lnTo>
                  <a:lnTo>
                    <a:pt x="73621" y="2904236"/>
                  </a:lnTo>
                  <a:lnTo>
                    <a:pt x="110134" y="2927439"/>
                  </a:lnTo>
                  <a:lnTo>
                    <a:pt x="151511" y="2942234"/>
                  </a:lnTo>
                  <a:lnTo>
                    <a:pt x="196596" y="2947416"/>
                  </a:lnTo>
                  <a:lnTo>
                    <a:pt x="4667250" y="2947416"/>
                  </a:lnTo>
                  <a:lnTo>
                    <a:pt x="4712322" y="2942234"/>
                  </a:lnTo>
                  <a:lnTo>
                    <a:pt x="4753699" y="2927439"/>
                  </a:lnTo>
                  <a:lnTo>
                    <a:pt x="4790211" y="2904236"/>
                  </a:lnTo>
                  <a:lnTo>
                    <a:pt x="4820653" y="2873794"/>
                  </a:lnTo>
                  <a:lnTo>
                    <a:pt x="4843856" y="2837281"/>
                  </a:lnTo>
                  <a:lnTo>
                    <a:pt x="4858651" y="2795905"/>
                  </a:lnTo>
                  <a:lnTo>
                    <a:pt x="4863846" y="2750820"/>
                  </a:lnTo>
                  <a:close/>
                </a:path>
                <a:path w="4864100" h="2947670">
                  <a:moveTo>
                    <a:pt x="4863846" y="2112264"/>
                  </a:moveTo>
                  <a:lnTo>
                    <a:pt x="4858651" y="2067191"/>
                  </a:lnTo>
                  <a:lnTo>
                    <a:pt x="4843856" y="2025815"/>
                  </a:lnTo>
                  <a:lnTo>
                    <a:pt x="4820653" y="1989302"/>
                  </a:lnTo>
                  <a:lnTo>
                    <a:pt x="4790211" y="1958860"/>
                  </a:lnTo>
                  <a:lnTo>
                    <a:pt x="4753699" y="1935657"/>
                  </a:lnTo>
                  <a:lnTo>
                    <a:pt x="4712322" y="1920862"/>
                  </a:lnTo>
                  <a:lnTo>
                    <a:pt x="4667250" y="1915668"/>
                  </a:lnTo>
                  <a:lnTo>
                    <a:pt x="196596" y="1915668"/>
                  </a:lnTo>
                  <a:lnTo>
                    <a:pt x="151511" y="1920862"/>
                  </a:lnTo>
                  <a:lnTo>
                    <a:pt x="110134" y="1935657"/>
                  </a:lnTo>
                  <a:lnTo>
                    <a:pt x="73621" y="1958860"/>
                  </a:lnTo>
                  <a:lnTo>
                    <a:pt x="43180" y="1989302"/>
                  </a:lnTo>
                  <a:lnTo>
                    <a:pt x="19977" y="2025815"/>
                  </a:lnTo>
                  <a:lnTo>
                    <a:pt x="5181" y="2067191"/>
                  </a:lnTo>
                  <a:lnTo>
                    <a:pt x="0" y="2112264"/>
                  </a:lnTo>
                  <a:lnTo>
                    <a:pt x="5181" y="2157349"/>
                  </a:lnTo>
                  <a:lnTo>
                    <a:pt x="19977" y="2198725"/>
                  </a:lnTo>
                  <a:lnTo>
                    <a:pt x="43180" y="2235238"/>
                  </a:lnTo>
                  <a:lnTo>
                    <a:pt x="73621" y="2265680"/>
                  </a:lnTo>
                  <a:lnTo>
                    <a:pt x="110134" y="2288883"/>
                  </a:lnTo>
                  <a:lnTo>
                    <a:pt x="151511" y="2303678"/>
                  </a:lnTo>
                  <a:lnTo>
                    <a:pt x="196596" y="2308860"/>
                  </a:lnTo>
                  <a:lnTo>
                    <a:pt x="4667250" y="2308860"/>
                  </a:lnTo>
                  <a:lnTo>
                    <a:pt x="4712322" y="2303678"/>
                  </a:lnTo>
                  <a:lnTo>
                    <a:pt x="4753699" y="2288883"/>
                  </a:lnTo>
                  <a:lnTo>
                    <a:pt x="4790211" y="2265680"/>
                  </a:lnTo>
                  <a:lnTo>
                    <a:pt x="4820653" y="2235238"/>
                  </a:lnTo>
                  <a:lnTo>
                    <a:pt x="4843856" y="2198725"/>
                  </a:lnTo>
                  <a:lnTo>
                    <a:pt x="4858651" y="2157349"/>
                  </a:lnTo>
                  <a:lnTo>
                    <a:pt x="4863846" y="2112264"/>
                  </a:lnTo>
                  <a:close/>
                </a:path>
                <a:path w="4864100" h="2947670">
                  <a:moveTo>
                    <a:pt x="4863846" y="1474089"/>
                  </a:moveTo>
                  <a:lnTo>
                    <a:pt x="4858639" y="1428953"/>
                  </a:lnTo>
                  <a:lnTo>
                    <a:pt x="4843831" y="1387500"/>
                  </a:lnTo>
                  <a:lnTo>
                    <a:pt x="4820577" y="1350924"/>
                  </a:lnTo>
                  <a:lnTo>
                    <a:pt x="4790084" y="1320419"/>
                  </a:lnTo>
                  <a:lnTo>
                    <a:pt x="4753508" y="1297152"/>
                  </a:lnTo>
                  <a:lnTo>
                    <a:pt x="4712043" y="1282319"/>
                  </a:lnTo>
                  <a:lnTo>
                    <a:pt x="4666869" y="1277112"/>
                  </a:lnTo>
                  <a:lnTo>
                    <a:pt x="196977" y="1277112"/>
                  </a:lnTo>
                  <a:lnTo>
                    <a:pt x="151790" y="1282319"/>
                  </a:lnTo>
                  <a:lnTo>
                    <a:pt x="110324" y="1297152"/>
                  </a:lnTo>
                  <a:lnTo>
                    <a:pt x="73748" y="1320419"/>
                  </a:lnTo>
                  <a:lnTo>
                    <a:pt x="43256" y="1350924"/>
                  </a:lnTo>
                  <a:lnTo>
                    <a:pt x="20002" y="1387500"/>
                  </a:lnTo>
                  <a:lnTo>
                    <a:pt x="5194" y="1428953"/>
                  </a:lnTo>
                  <a:lnTo>
                    <a:pt x="0" y="1474089"/>
                  </a:lnTo>
                  <a:lnTo>
                    <a:pt x="5194" y="1519275"/>
                  </a:lnTo>
                  <a:lnTo>
                    <a:pt x="20002" y="1560741"/>
                  </a:lnTo>
                  <a:lnTo>
                    <a:pt x="43256" y="1597317"/>
                  </a:lnTo>
                  <a:lnTo>
                    <a:pt x="73748" y="1627809"/>
                  </a:lnTo>
                  <a:lnTo>
                    <a:pt x="110324" y="1651063"/>
                  </a:lnTo>
                  <a:lnTo>
                    <a:pt x="151790" y="1665871"/>
                  </a:lnTo>
                  <a:lnTo>
                    <a:pt x="196977" y="1671066"/>
                  </a:lnTo>
                  <a:lnTo>
                    <a:pt x="4666869" y="1671066"/>
                  </a:lnTo>
                  <a:lnTo>
                    <a:pt x="4712043" y="1665871"/>
                  </a:lnTo>
                  <a:lnTo>
                    <a:pt x="4753508" y="1651063"/>
                  </a:lnTo>
                  <a:lnTo>
                    <a:pt x="4790084" y="1627809"/>
                  </a:lnTo>
                  <a:lnTo>
                    <a:pt x="4820577" y="1597317"/>
                  </a:lnTo>
                  <a:lnTo>
                    <a:pt x="4843831" y="1560741"/>
                  </a:lnTo>
                  <a:lnTo>
                    <a:pt x="4858639" y="1519275"/>
                  </a:lnTo>
                  <a:lnTo>
                    <a:pt x="4863846" y="1474089"/>
                  </a:lnTo>
                  <a:close/>
                </a:path>
                <a:path w="4864100" h="2947670">
                  <a:moveTo>
                    <a:pt x="4863846" y="835533"/>
                  </a:moveTo>
                  <a:lnTo>
                    <a:pt x="4858639" y="790397"/>
                  </a:lnTo>
                  <a:lnTo>
                    <a:pt x="4843831" y="748944"/>
                  </a:lnTo>
                  <a:lnTo>
                    <a:pt x="4820577" y="712368"/>
                  </a:lnTo>
                  <a:lnTo>
                    <a:pt x="4790084" y="681863"/>
                  </a:lnTo>
                  <a:lnTo>
                    <a:pt x="4753508" y="658596"/>
                  </a:lnTo>
                  <a:lnTo>
                    <a:pt x="4712043" y="643763"/>
                  </a:lnTo>
                  <a:lnTo>
                    <a:pt x="4666869" y="638556"/>
                  </a:lnTo>
                  <a:lnTo>
                    <a:pt x="196977" y="638556"/>
                  </a:lnTo>
                  <a:lnTo>
                    <a:pt x="151790" y="643763"/>
                  </a:lnTo>
                  <a:lnTo>
                    <a:pt x="110324" y="658596"/>
                  </a:lnTo>
                  <a:lnTo>
                    <a:pt x="73748" y="681863"/>
                  </a:lnTo>
                  <a:lnTo>
                    <a:pt x="43256" y="712368"/>
                  </a:lnTo>
                  <a:lnTo>
                    <a:pt x="20002" y="748944"/>
                  </a:lnTo>
                  <a:lnTo>
                    <a:pt x="5194" y="790397"/>
                  </a:lnTo>
                  <a:lnTo>
                    <a:pt x="0" y="835533"/>
                  </a:lnTo>
                  <a:lnTo>
                    <a:pt x="5194" y="880719"/>
                  </a:lnTo>
                  <a:lnTo>
                    <a:pt x="20002" y="922185"/>
                  </a:lnTo>
                  <a:lnTo>
                    <a:pt x="43256" y="958761"/>
                  </a:lnTo>
                  <a:lnTo>
                    <a:pt x="73748" y="989253"/>
                  </a:lnTo>
                  <a:lnTo>
                    <a:pt x="110324" y="1012507"/>
                  </a:lnTo>
                  <a:lnTo>
                    <a:pt x="151790" y="1027315"/>
                  </a:lnTo>
                  <a:lnTo>
                    <a:pt x="196977" y="1032510"/>
                  </a:lnTo>
                  <a:lnTo>
                    <a:pt x="4666869" y="1032510"/>
                  </a:lnTo>
                  <a:lnTo>
                    <a:pt x="4712043" y="1027315"/>
                  </a:lnTo>
                  <a:lnTo>
                    <a:pt x="4753508" y="1012507"/>
                  </a:lnTo>
                  <a:lnTo>
                    <a:pt x="4790084" y="989253"/>
                  </a:lnTo>
                  <a:lnTo>
                    <a:pt x="4820577" y="958761"/>
                  </a:lnTo>
                  <a:lnTo>
                    <a:pt x="4843831" y="922185"/>
                  </a:lnTo>
                  <a:lnTo>
                    <a:pt x="4858639" y="880719"/>
                  </a:lnTo>
                  <a:lnTo>
                    <a:pt x="4863846" y="835533"/>
                  </a:lnTo>
                  <a:close/>
                </a:path>
                <a:path w="4864100" h="2947670">
                  <a:moveTo>
                    <a:pt x="4863846" y="196977"/>
                  </a:moveTo>
                  <a:lnTo>
                    <a:pt x="4858639" y="151841"/>
                  </a:lnTo>
                  <a:lnTo>
                    <a:pt x="4843831" y="110388"/>
                  </a:lnTo>
                  <a:lnTo>
                    <a:pt x="4820577" y="73812"/>
                  </a:lnTo>
                  <a:lnTo>
                    <a:pt x="4790084" y="43307"/>
                  </a:lnTo>
                  <a:lnTo>
                    <a:pt x="4753508" y="20040"/>
                  </a:lnTo>
                  <a:lnTo>
                    <a:pt x="4712043" y="5207"/>
                  </a:lnTo>
                  <a:lnTo>
                    <a:pt x="4666869" y="0"/>
                  </a:lnTo>
                  <a:lnTo>
                    <a:pt x="196977" y="0"/>
                  </a:lnTo>
                  <a:lnTo>
                    <a:pt x="151790" y="5207"/>
                  </a:lnTo>
                  <a:lnTo>
                    <a:pt x="110324" y="20040"/>
                  </a:lnTo>
                  <a:lnTo>
                    <a:pt x="73748" y="43307"/>
                  </a:lnTo>
                  <a:lnTo>
                    <a:pt x="43256" y="73812"/>
                  </a:lnTo>
                  <a:lnTo>
                    <a:pt x="20002" y="110388"/>
                  </a:lnTo>
                  <a:lnTo>
                    <a:pt x="5194" y="151841"/>
                  </a:lnTo>
                  <a:lnTo>
                    <a:pt x="0" y="196977"/>
                  </a:lnTo>
                  <a:lnTo>
                    <a:pt x="5194" y="242163"/>
                  </a:lnTo>
                  <a:lnTo>
                    <a:pt x="20002" y="283629"/>
                  </a:lnTo>
                  <a:lnTo>
                    <a:pt x="43256" y="320205"/>
                  </a:lnTo>
                  <a:lnTo>
                    <a:pt x="73748" y="350697"/>
                  </a:lnTo>
                  <a:lnTo>
                    <a:pt x="110324" y="373951"/>
                  </a:lnTo>
                  <a:lnTo>
                    <a:pt x="151790" y="388759"/>
                  </a:lnTo>
                  <a:lnTo>
                    <a:pt x="196977" y="393954"/>
                  </a:lnTo>
                  <a:lnTo>
                    <a:pt x="4666869" y="393954"/>
                  </a:lnTo>
                  <a:lnTo>
                    <a:pt x="4712043" y="388759"/>
                  </a:lnTo>
                  <a:lnTo>
                    <a:pt x="4753508" y="373951"/>
                  </a:lnTo>
                  <a:lnTo>
                    <a:pt x="4790084" y="350697"/>
                  </a:lnTo>
                  <a:lnTo>
                    <a:pt x="4820577" y="320205"/>
                  </a:lnTo>
                  <a:lnTo>
                    <a:pt x="4843831" y="283629"/>
                  </a:lnTo>
                  <a:lnTo>
                    <a:pt x="4858639" y="242163"/>
                  </a:lnTo>
                  <a:lnTo>
                    <a:pt x="4863846" y="196977"/>
                  </a:lnTo>
                  <a:close/>
                </a:path>
              </a:pathLst>
            </a:custGeom>
            <a:solidFill>
              <a:srgbClr val="E5E5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0"/>
              <a:ext cx="563880" cy="6845934"/>
            </a:xfrm>
            <a:custGeom>
              <a:avLst/>
              <a:gdLst/>
              <a:ahLst/>
              <a:cxnLst/>
              <a:rect l="l" t="t" r="r" b="b"/>
              <a:pathLst>
                <a:path w="563880" h="6845934">
                  <a:moveTo>
                    <a:pt x="0" y="6845681"/>
                  </a:moveTo>
                  <a:lnTo>
                    <a:pt x="0" y="0"/>
                  </a:lnTo>
                  <a:lnTo>
                    <a:pt x="563880" y="0"/>
                  </a:lnTo>
                  <a:lnTo>
                    <a:pt x="563880" y="6845681"/>
                  </a:lnTo>
                  <a:lnTo>
                    <a:pt x="0" y="6845681"/>
                  </a:lnTo>
                  <a:close/>
                </a:path>
              </a:pathLst>
            </a:custGeom>
            <a:solidFill>
              <a:srgbClr val="4B4E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84147" y="5023866"/>
              <a:ext cx="4864100" cy="394335"/>
            </a:xfrm>
            <a:custGeom>
              <a:avLst/>
              <a:gdLst/>
              <a:ahLst/>
              <a:cxnLst/>
              <a:rect l="l" t="t" r="r" b="b"/>
              <a:pathLst>
                <a:path w="4864100" h="394335">
                  <a:moveTo>
                    <a:pt x="4666869" y="0"/>
                  </a:moveTo>
                  <a:lnTo>
                    <a:pt x="196977" y="0"/>
                  </a:lnTo>
                  <a:lnTo>
                    <a:pt x="151795" y="5206"/>
                  </a:lnTo>
                  <a:lnTo>
                    <a:pt x="110328" y="20034"/>
                  </a:lnTo>
                  <a:lnTo>
                    <a:pt x="73756" y="43297"/>
                  </a:lnTo>
                  <a:lnTo>
                    <a:pt x="43257" y="73809"/>
                  </a:lnTo>
                  <a:lnTo>
                    <a:pt x="20011" y="110384"/>
                  </a:lnTo>
                  <a:lnTo>
                    <a:pt x="5199" y="151835"/>
                  </a:lnTo>
                  <a:lnTo>
                    <a:pt x="0" y="196976"/>
                  </a:lnTo>
                  <a:lnTo>
                    <a:pt x="5199" y="242158"/>
                  </a:lnTo>
                  <a:lnTo>
                    <a:pt x="20011" y="283625"/>
                  </a:lnTo>
                  <a:lnTo>
                    <a:pt x="43257" y="320197"/>
                  </a:lnTo>
                  <a:lnTo>
                    <a:pt x="73756" y="350696"/>
                  </a:lnTo>
                  <a:lnTo>
                    <a:pt x="110328" y="373942"/>
                  </a:lnTo>
                  <a:lnTo>
                    <a:pt x="151795" y="388754"/>
                  </a:lnTo>
                  <a:lnTo>
                    <a:pt x="196977" y="393953"/>
                  </a:lnTo>
                  <a:lnTo>
                    <a:pt x="4666869" y="393953"/>
                  </a:lnTo>
                  <a:lnTo>
                    <a:pt x="4712050" y="388754"/>
                  </a:lnTo>
                  <a:lnTo>
                    <a:pt x="4753517" y="373942"/>
                  </a:lnTo>
                  <a:lnTo>
                    <a:pt x="4790089" y="350696"/>
                  </a:lnTo>
                  <a:lnTo>
                    <a:pt x="4820588" y="320197"/>
                  </a:lnTo>
                  <a:lnTo>
                    <a:pt x="4843834" y="283625"/>
                  </a:lnTo>
                  <a:lnTo>
                    <a:pt x="4858646" y="242158"/>
                  </a:lnTo>
                  <a:lnTo>
                    <a:pt x="4863846" y="196976"/>
                  </a:lnTo>
                  <a:lnTo>
                    <a:pt x="4858646" y="151835"/>
                  </a:lnTo>
                  <a:lnTo>
                    <a:pt x="4843834" y="110384"/>
                  </a:lnTo>
                  <a:lnTo>
                    <a:pt x="4820588" y="73809"/>
                  </a:lnTo>
                  <a:lnTo>
                    <a:pt x="4790089" y="43297"/>
                  </a:lnTo>
                  <a:lnTo>
                    <a:pt x="4753517" y="20034"/>
                  </a:lnTo>
                  <a:lnTo>
                    <a:pt x="4712050" y="5206"/>
                  </a:lnTo>
                  <a:lnTo>
                    <a:pt x="4666869" y="0"/>
                  </a:lnTo>
                  <a:close/>
                </a:path>
              </a:pathLst>
            </a:custGeom>
            <a:solidFill>
              <a:srgbClr val="E5E5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3266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Agenda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2</a:t>
            </a:fld>
            <a:endParaRPr spc="-25" dirty="0"/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CALTRANS</a:t>
            </a:r>
            <a:r>
              <a:rPr spc="140" dirty="0"/>
              <a:t>  </a:t>
            </a:r>
            <a:r>
              <a:rPr dirty="0"/>
              <a:t>|</a:t>
            </a:r>
            <a:r>
              <a:rPr spc="120" dirty="0"/>
              <a:t>  </a:t>
            </a:r>
            <a:r>
              <a:rPr dirty="0"/>
              <a:t>DIVISION</a:t>
            </a:r>
            <a:r>
              <a:rPr spc="10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10" dirty="0"/>
              <a:t>TRANSPORTATION</a:t>
            </a:r>
            <a:r>
              <a:rPr spc="5" dirty="0"/>
              <a:t> </a:t>
            </a:r>
            <a:r>
              <a:rPr spc="-10" dirty="0"/>
              <a:t>PLANNING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412239" y="1900047"/>
            <a:ext cx="3394075" cy="3426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0985" indent="-24828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260985" algn="l"/>
              </a:tabLst>
            </a:pPr>
            <a:r>
              <a:rPr sz="1400" b="1" dirty="0">
                <a:latin typeface="Century Gothic"/>
                <a:cs typeface="Century Gothic"/>
              </a:rPr>
              <a:t>–</a:t>
            </a:r>
            <a:r>
              <a:rPr sz="1400" b="1" spc="-10" dirty="0">
                <a:latin typeface="Century Gothic"/>
                <a:cs typeface="Century Gothic"/>
              </a:rPr>
              <a:t> Welcome</a:t>
            </a:r>
            <a:endParaRPr sz="14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1630"/>
              </a:spcBef>
              <a:buFont typeface="Century Gothic"/>
              <a:buAutoNum type="arabicPeriod"/>
            </a:pPr>
            <a:endParaRPr sz="1400">
              <a:latin typeface="Century Gothic"/>
              <a:cs typeface="Century Gothic"/>
            </a:endParaRPr>
          </a:p>
          <a:p>
            <a:pPr marL="260985" indent="-248285">
              <a:lnSpc>
                <a:spcPct val="100000"/>
              </a:lnSpc>
              <a:buAutoNum type="arabicPeriod"/>
              <a:tabLst>
                <a:tab pos="260985" algn="l"/>
              </a:tabLst>
            </a:pPr>
            <a:r>
              <a:rPr sz="1400" b="1" dirty="0">
                <a:latin typeface="Century Gothic"/>
                <a:cs typeface="Century Gothic"/>
              </a:rPr>
              <a:t>–</a:t>
            </a:r>
            <a:r>
              <a:rPr sz="1400" b="1" spc="-55" dirty="0">
                <a:latin typeface="Century Gothic"/>
                <a:cs typeface="Century Gothic"/>
              </a:rPr>
              <a:t> </a:t>
            </a:r>
            <a:r>
              <a:rPr sz="1400" b="1" dirty="0">
                <a:latin typeface="Century Gothic"/>
                <a:cs typeface="Century Gothic"/>
              </a:rPr>
              <a:t>Federal</a:t>
            </a:r>
            <a:r>
              <a:rPr sz="1400" b="1" spc="-30" dirty="0">
                <a:latin typeface="Century Gothic"/>
                <a:cs typeface="Century Gothic"/>
              </a:rPr>
              <a:t> </a:t>
            </a:r>
            <a:r>
              <a:rPr sz="1400" b="1" dirty="0">
                <a:latin typeface="Century Gothic"/>
                <a:cs typeface="Century Gothic"/>
              </a:rPr>
              <a:t>Priorities</a:t>
            </a:r>
            <a:r>
              <a:rPr sz="1400" b="1" spc="-25" dirty="0">
                <a:latin typeface="Century Gothic"/>
                <a:cs typeface="Century Gothic"/>
              </a:rPr>
              <a:t> </a:t>
            </a:r>
            <a:r>
              <a:rPr sz="1400" b="1" dirty="0">
                <a:latin typeface="Century Gothic"/>
                <a:cs typeface="Century Gothic"/>
              </a:rPr>
              <a:t>and</a:t>
            </a:r>
            <a:r>
              <a:rPr sz="1400" b="1" spc="-55" dirty="0">
                <a:latin typeface="Century Gothic"/>
                <a:cs typeface="Century Gothic"/>
              </a:rPr>
              <a:t> </a:t>
            </a:r>
            <a:r>
              <a:rPr sz="1400" b="1" spc="-10" dirty="0">
                <a:latin typeface="Century Gothic"/>
                <a:cs typeface="Century Gothic"/>
              </a:rPr>
              <a:t>Updates</a:t>
            </a:r>
            <a:endParaRPr sz="1400">
              <a:latin typeface="Century Gothic"/>
              <a:cs typeface="Century Gothic"/>
            </a:endParaRPr>
          </a:p>
          <a:p>
            <a:pPr marL="12700" marR="5080" indent="248285">
              <a:lnSpc>
                <a:spcPts val="5030"/>
              </a:lnSpc>
              <a:spcBef>
                <a:spcPts val="720"/>
              </a:spcBef>
              <a:buAutoNum type="arabicPeriod"/>
              <a:tabLst>
                <a:tab pos="260985" algn="l"/>
              </a:tabLst>
            </a:pPr>
            <a:r>
              <a:rPr sz="1400" b="1" dirty="0">
                <a:latin typeface="Century Gothic"/>
                <a:cs typeface="Century Gothic"/>
              </a:rPr>
              <a:t>–</a:t>
            </a:r>
            <a:r>
              <a:rPr sz="1400" b="1" spc="-25" dirty="0">
                <a:latin typeface="Century Gothic"/>
                <a:cs typeface="Century Gothic"/>
              </a:rPr>
              <a:t> </a:t>
            </a:r>
            <a:r>
              <a:rPr sz="1400" b="1" dirty="0">
                <a:latin typeface="Century Gothic"/>
                <a:cs typeface="Century Gothic"/>
              </a:rPr>
              <a:t>OWP</a:t>
            </a:r>
            <a:r>
              <a:rPr sz="1400" b="1" spc="-10" dirty="0">
                <a:latin typeface="Century Gothic"/>
                <a:cs typeface="Century Gothic"/>
              </a:rPr>
              <a:t> Development</a:t>
            </a:r>
            <a:r>
              <a:rPr sz="1400" b="1" spc="5" dirty="0">
                <a:latin typeface="Century Gothic"/>
                <a:cs typeface="Century Gothic"/>
              </a:rPr>
              <a:t> </a:t>
            </a:r>
            <a:r>
              <a:rPr sz="1400" b="1" dirty="0">
                <a:latin typeface="Century Gothic"/>
                <a:cs typeface="Century Gothic"/>
              </a:rPr>
              <a:t>and</a:t>
            </a:r>
            <a:r>
              <a:rPr sz="1400" b="1" spc="-20" dirty="0">
                <a:latin typeface="Century Gothic"/>
                <a:cs typeface="Century Gothic"/>
              </a:rPr>
              <a:t> </a:t>
            </a:r>
            <a:r>
              <a:rPr sz="1400" b="1" spc="-10" dirty="0">
                <a:latin typeface="Century Gothic"/>
                <a:cs typeface="Century Gothic"/>
              </a:rPr>
              <a:t>Monitoring </a:t>
            </a:r>
            <a:r>
              <a:rPr sz="1400" b="1" dirty="0">
                <a:latin typeface="Century Gothic"/>
                <a:cs typeface="Century Gothic"/>
              </a:rPr>
              <a:t>04</a:t>
            </a:r>
            <a:r>
              <a:rPr sz="1400" b="1" spc="-30" dirty="0">
                <a:latin typeface="Century Gothic"/>
                <a:cs typeface="Century Gothic"/>
              </a:rPr>
              <a:t> </a:t>
            </a:r>
            <a:r>
              <a:rPr sz="1400" b="1" dirty="0">
                <a:latin typeface="Century Gothic"/>
                <a:cs typeface="Century Gothic"/>
              </a:rPr>
              <a:t>–</a:t>
            </a:r>
            <a:r>
              <a:rPr sz="1400" b="1" spc="-45" dirty="0">
                <a:latin typeface="Century Gothic"/>
                <a:cs typeface="Century Gothic"/>
              </a:rPr>
              <a:t> </a:t>
            </a:r>
            <a:r>
              <a:rPr sz="1400" b="1" dirty="0">
                <a:latin typeface="Century Gothic"/>
                <a:cs typeface="Century Gothic"/>
              </a:rPr>
              <a:t>General</a:t>
            </a:r>
            <a:r>
              <a:rPr sz="1400" b="1" spc="-30" dirty="0">
                <a:latin typeface="Century Gothic"/>
                <a:cs typeface="Century Gothic"/>
              </a:rPr>
              <a:t> </a:t>
            </a:r>
            <a:r>
              <a:rPr sz="1400" b="1" spc="-10" dirty="0">
                <a:latin typeface="Century Gothic"/>
                <a:cs typeface="Century Gothic"/>
              </a:rPr>
              <a:t>Updates</a:t>
            </a:r>
            <a:endParaRPr sz="1400">
              <a:latin typeface="Century Gothic"/>
              <a:cs typeface="Century Gothic"/>
            </a:endParaRPr>
          </a:p>
          <a:p>
            <a:pPr marL="12700" marR="2082164">
              <a:lnSpc>
                <a:spcPts val="4990"/>
              </a:lnSpc>
            </a:pPr>
            <a:r>
              <a:rPr sz="1400" b="1" dirty="0">
                <a:latin typeface="Century Gothic"/>
                <a:cs typeface="Century Gothic"/>
              </a:rPr>
              <a:t>05</a:t>
            </a:r>
            <a:r>
              <a:rPr sz="1400" b="1" spc="-20" dirty="0">
                <a:latin typeface="Century Gothic"/>
                <a:cs typeface="Century Gothic"/>
              </a:rPr>
              <a:t> </a:t>
            </a:r>
            <a:r>
              <a:rPr sz="1400" b="1" dirty="0">
                <a:latin typeface="Century Gothic"/>
                <a:cs typeface="Century Gothic"/>
              </a:rPr>
              <a:t>–</a:t>
            </a:r>
            <a:r>
              <a:rPr sz="1400" b="1" spc="-35" dirty="0">
                <a:latin typeface="Century Gothic"/>
                <a:cs typeface="Century Gothic"/>
              </a:rPr>
              <a:t> </a:t>
            </a:r>
            <a:r>
              <a:rPr sz="1400" b="1" dirty="0">
                <a:latin typeface="Century Gothic"/>
                <a:cs typeface="Century Gothic"/>
              </a:rPr>
              <a:t>Next</a:t>
            </a:r>
            <a:r>
              <a:rPr sz="1400" b="1" spc="-5" dirty="0">
                <a:latin typeface="Century Gothic"/>
                <a:cs typeface="Century Gothic"/>
              </a:rPr>
              <a:t> </a:t>
            </a:r>
            <a:r>
              <a:rPr sz="1400" b="1" spc="-20" dirty="0">
                <a:latin typeface="Century Gothic"/>
                <a:cs typeface="Century Gothic"/>
              </a:rPr>
              <a:t>Steps </a:t>
            </a:r>
            <a:r>
              <a:rPr sz="1400" b="1" dirty="0">
                <a:latin typeface="Century Gothic"/>
                <a:cs typeface="Century Gothic"/>
              </a:rPr>
              <a:t>06-</a:t>
            </a:r>
            <a:r>
              <a:rPr sz="1400" b="1" spc="-20" dirty="0">
                <a:latin typeface="Century Gothic"/>
                <a:cs typeface="Century Gothic"/>
              </a:rPr>
              <a:t> </a:t>
            </a:r>
            <a:r>
              <a:rPr sz="1400" b="1" spc="-10" dirty="0">
                <a:latin typeface="Century Gothic"/>
                <a:cs typeface="Century Gothic"/>
              </a:rPr>
              <a:t>Questions</a:t>
            </a:r>
            <a:endParaRPr sz="14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63396" y="2874137"/>
            <a:ext cx="87579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dirty="0">
                <a:solidFill>
                  <a:srgbClr val="FFFFFF"/>
                </a:solidFill>
              </a:rPr>
              <a:t>Federal</a:t>
            </a:r>
            <a:r>
              <a:rPr sz="4800" spc="-160" dirty="0">
                <a:solidFill>
                  <a:srgbClr val="FFFFFF"/>
                </a:solidFill>
              </a:rPr>
              <a:t> </a:t>
            </a:r>
            <a:r>
              <a:rPr sz="4800" dirty="0">
                <a:solidFill>
                  <a:srgbClr val="FFFFFF"/>
                </a:solidFill>
              </a:rPr>
              <a:t>Priorities</a:t>
            </a:r>
            <a:r>
              <a:rPr sz="4800" spc="-165" dirty="0">
                <a:solidFill>
                  <a:srgbClr val="FFFFFF"/>
                </a:solidFill>
              </a:rPr>
              <a:t> </a:t>
            </a:r>
            <a:r>
              <a:rPr sz="4800" dirty="0">
                <a:solidFill>
                  <a:srgbClr val="FFFFFF"/>
                </a:solidFill>
              </a:rPr>
              <a:t>and</a:t>
            </a:r>
            <a:r>
              <a:rPr sz="4800" spc="-165" dirty="0">
                <a:solidFill>
                  <a:srgbClr val="FFFFFF"/>
                </a:solidFill>
              </a:rPr>
              <a:t> </a:t>
            </a:r>
            <a:r>
              <a:rPr sz="4800" spc="-10" dirty="0">
                <a:solidFill>
                  <a:srgbClr val="FFFFFF"/>
                </a:solidFill>
              </a:rPr>
              <a:t>Updates</a:t>
            </a:r>
            <a:endParaRPr sz="4800"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3</a:t>
            </a:fld>
            <a:endParaRPr spc="-25" dirty="0"/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CALTRANS</a:t>
            </a:r>
            <a:r>
              <a:rPr spc="140" dirty="0"/>
              <a:t>  </a:t>
            </a:r>
            <a:r>
              <a:rPr dirty="0"/>
              <a:t>|</a:t>
            </a:r>
            <a:r>
              <a:rPr spc="120" dirty="0"/>
              <a:t>  </a:t>
            </a:r>
            <a:r>
              <a:rPr dirty="0"/>
              <a:t>DIVISION</a:t>
            </a:r>
            <a:r>
              <a:rPr spc="10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10" dirty="0"/>
              <a:t>TRANSPORTATION</a:t>
            </a:r>
            <a:r>
              <a:rPr spc="5" dirty="0"/>
              <a:t> </a:t>
            </a:r>
            <a:r>
              <a:rPr spc="-10" dirty="0"/>
              <a:t>PLANNING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54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60"/>
              </a:spcBef>
            </a:pPr>
            <a:r>
              <a:rPr dirty="0"/>
              <a:t>Federal</a:t>
            </a:r>
            <a:r>
              <a:rPr spc="-40" dirty="0"/>
              <a:t> </a:t>
            </a:r>
            <a:r>
              <a:rPr dirty="0"/>
              <a:t>Priorities</a:t>
            </a:r>
            <a:r>
              <a:rPr spc="-40" dirty="0"/>
              <a:t> </a:t>
            </a:r>
            <a:r>
              <a:rPr dirty="0"/>
              <a:t>and</a:t>
            </a:r>
            <a:r>
              <a:rPr spc="-25" dirty="0"/>
              <a:t> </a:t>
            </a:r>
            <a:r>
              <a:rPr spc="-10" dirty="0"/>
              <a:t>Updates</a:t>
            </a:r>
          </a:p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sz="1500" b="0" i="1" dirty="0">
                <a:latin typeface="Century Gothic"/>
                <a:cs typeface="Century Gothic"/>
              </a:rPr>
              <a:t>FHWA</a:t>
            </a:r>
            <a:r>
              <a:rPr sz="1500" b="0" i="1" spc="-35" dirty="0">
                <a:latin typeface="Century Gothic"/>
                <a:cs typeface="Century Gothic"/>
              </a:rPr>
              <a:t> </a:t>
            </a:r>
            <a:r>
              <a:rPr sz="1500" b="0" i="1" spc="-10" dirty="0">
                <a:latin typeface="Century Gothic"/>
                <a:cs typeface="Century Gothic"/>
              </a:rPr>
              <a:t>UPDATES</a:t>
            </a:r>
            <a:endParaRPr sz="15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4</a:t>
            </a:fld>
            <a:endParaRPr spc="-25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CALTRANS</a:t>
            </a:r>
            <a:r>
              <a:rPr spc="140" dirty="0"/>
              <a:t>  </a:t>
            </a:r>
            <a:r>
              <a:rPr dirty="0"/>
              <a:t>|</a:t>
            </a:r>
            <a:r>
              <a:rPr spc="120" dirty="0"/>
              <a:t>  </a:t>
            </a:r>
            <a:r>
              <a:rPr dirty="0"/>
              <a:t>DIVISION</a:t>
            </a:r>
            <a:r>
              <a:rPr spc="10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10" dirty="0"/>
              <a:t>TRANSPORTATION</a:t>
            </a:r>
            <a:r>
              <a:rPr spc="5" dirty="0"/>
              <a:t> </a:t>
            </a:r>
            <a:r>
              <a:rPr spc="-10" dirty="0"/>
              <a:t>PLANNING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63396" y="2282698"/>
            <a:ext cx="6431280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7815" algn="l"/>
              </a:tabLst>
            </a:pPr>
            <a:r>
              <a:rPr sz="1800" dirty="0">
                <a:latin typeface="Century Gothic"/>
                <a:cs typeface="Century Gothic"/>
              </a:rPr>
              <a:t>Federal</a:t>
            </a:r>
            <a:r>
              <a:rPr sz="1800" spc="-6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Certification</a:t>
            </a:r>
            <a:r>
              <a:rPr sz="1800" spc="-70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Reviews</a:t>
            </a:r>
            <a:endParaRPr sz="1800">
              <a:latin typeface="Century Gothic"/>
              <a:cs typeface="Century Gothic"/>
            </a:endParaRPr>
          </a:p>
          <a:p>
            <a:pPr marL="755015" lvl="1" indent="-285750">
              <a:lnSpc>
                <a:spcPct val="100000"/>
              </a:lnSpc>
              <a:buFont typeface="Arial"/>
              <a:buChar char="•"/>
              <a:tabLst>
                <a:tab pos="755015" algn="l"/>
              </a:tabLst>
            </a:pPr>
            <a:r>
              <a:rPr sz="1800" dirty="0">
                <a:latin typeface="Century Gothic"/>
                <a:cs typeface="Century Gothic"/>
              </a:rPr>
              <a:t>Addressing</a:t>
            </a:r>
            <a:r>
              <a:rPr sz="1800" spc="-4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federal</a:t>
            </a:r>
            <a:r>
              <a:rPr sz="1800" spc="-4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actions</a:t>
            </a:r>
            <a:r>
              <a:rPr sz="1800" spc="-6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and</a:t>
            </a:r>
            <a:r>
              <a:rPr sz="1800" spc="-5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findings</a:t>
            </a:r>
            <a:r>
              <a:rPr sz="1800" spc="-4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in</a:t>
            </a:r>
            <a:r>
              <a:rPr sz="1800" spc="-5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the</a:t>
            </a:r>
            <a:r>
              <a:rPr sz="1800" spc="-55" dirty="0">
                <a:latin typeface="Century Gothic"/>
                <a:cs typeface="Century Gothic"/>
              </a:rPr>
              <a:t> </a:t>
            </a:r>
            <a:r>
              <a:rPr sz="1800" spc="-25" dirty="0">
                <a:latin typeface="Century Gothic"/>
                <a:cs typeface="Century Gothic"/>
              </a:rPr>
              <a:t>OWP</a:t>
            </a:r>
            <a:endParaRPr sz="1800">
              <a:latin typeface="Century Gothic"/>
              <a:cs typeface="Century Gothic"/>
            </a:endParaRPr>
          </a:p>
          <a:p>
            <a:pPr marL="297815" indent="-285115">
              <a:lnSpc>
                <a:spcPct val="100000"/>
              </a:lnSpc>
              <a:buFont typeface="Arial"/>
              <a:buChar char="•"/>
              <a:tabLst>
                <a:tab pos="297815" algn="l"/>
              </a:tabLst>
            </a:pPr>
            <a:r>
              <a:rPr sz="1800" dirty="0">
                <a:latin typeface="Century Gothic"/>
                <a:cs typeface="Century Gothic"/>
              </a:rPr>
              <a:t>Federal</a:t>
            </a:r>
            <a:r>
              <a:rPr sz="1800" spc="-4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Planning</a:t>
            </a:r>
            <a:r>
              <a:rPr sz="1800" spc="-4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Grants</a:t>
            </a:r>
            <a:r>
              <a:rPr sz="1800" spc="-5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in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the</a:t>
            </a:r>
            <a:r>
              <a:rPr sz="1800" spc="-45" dirty="0">
                <a:latin typeface="Century Gothic"/>
                <a:cs typeface="Century Gothic"/>
              </a:rPr>
              <a:t> </a:t>
            </a:r>
            <a:r>
              <a:rPr sz="1800" spc="-25" dirty="0">
                <a:latin typeface="Century Gothic"/>
                <a:cs typeface="Century Gothic"/>
              </a:rPr>
              <a:t>OWP</a:t>
            </a:r>
            <a:endParaRPr sz="1800">
              <a:latin typeface="Century Gothic"/>
              <a:cs typeface="Century Gothic"/>
            </a:endParaRPr>
          </a:p>
          <a:p>
            <a:pPr marL="297815" indent="-285115">
              <a:lnSpc>
                <a:spcPct val="100000"/>
              </a:lnSpc>
              <a:buFont typeface="Arial"/>
              <a:buChar char="•"/>
              <a:tabLst>
                <a:tab pos="297815" algn="l"/>
              </a:tabLst>
            </a:pPr>
            <a:r>
              <a:rPr sz="1800" dirty="0">
                <a:latin typeface="Century Gothic"/>
                <a:cs typeface="Century Gothic"/>
              </a:rPr>
              <a:t>BIL/IIJA</a:t>
            </a:r>
            <a:r>
              <a:rPr sz="1800" spc="-70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Implementation</a:t>
            </a:r>
            <a:endParaRPr sz="1800">
              <a:latin typeface="Century Gothic"/>
              <a:cs typeface="Century Gothic"/>
            </a:endParaRPr>
          </a:p>
          <a:p>
            <a:pPr marL="755015" lvl="1" indent="-285750">
              <a:lnSpc>
                <a:spcPct val="100000"/>
              </a:lnSpc>
              <a:buFont typeface="Arial"/>
              <a:buChar char="•"/>
              <a:tabLst>
                <a:tab pos="755015" algn="l"/>
              </a:tabLst>
            </a:pPr>
            <a:r>
              <a:rPr sz="1800" dirty="0">
                <a:latin typeface="Century Gothic"/>
                <a:cs typeface="Century Gothic"/>
              </a:rPr>
              <a:t>Transportation</a:t>
            </a:r>
            <a:r>
              <a:rPr sz="1800" spc="-8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planning</a:t>
            </a:r>
            <a:r>
              <a:rPr sz="1800" spc="-7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for</a:t>
            </a:r>
            <a:r>
              <a:rPr sz="1800" spc="-7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special</a:t>
            </a:r>
            <a:r>
              <a:rPr sz="1800" spc="-7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events</a:t>
            </a:r>
            <a:r>
              <a:rPr sz="1800" spc="-55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(SPR)</a:t>
            </a:r>
            <a:endParaRPr sz="1800">
              <a:latin typeface="Century Gothic"/>
              <a:cs typeface="Century Gothic"/>
            </a:endParaRPr>
          </a:p>
          <a:p>
            <a:pPr marL="755015" lvl="1" indent="-285750">
              <a:lnSpc>
                <a:spcPct val="100000"/>
              </a:lnSpc>
              <a:buFont typeface="Arial"/>
              <a:buChar char="•"/>
              <a:tabLst>
                <a:tab pos="755015" algn="l"/>
              </a:tabLst>
            </a:pPr>
            <a:r>
              <a:rPr sz="1800" dirty="0">
                <a:latin typeface="Century Gothic"/>
                <a:cs typeface="Century Gothic"/>
              </a:rPr>
              <a:t>Complete</a:t>
            </a:r>
            <a:r>
              <a:rPr sz="1800" spc="-4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Streets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local</a:t>
            </a:r>
            <a:r>
              <a:rPr sz="1800" spc="-5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match</a:t>
            </a:r>
            <a:r>
              <a:rPr sz="1800" spc="-55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waiver</a:t>
            </a:r>
            <a:endParaRPr sz="18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54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60"/>
              </a:spcBef>
            </a:pPr>
            <a:r>
              <a:rPr dirty="0"/>
              <a:t>Federal</a:t>
            </a:r>
            <a:r>
              <a:rPr spc="-40" dirty="0"/>
              <a:t> </a:t>
            </a:r>
            <a:r>
              <a:rPr dirty="0"/>
              <a:t>Priorities</a:t>
            </a:r>
            <a:r>
              <a:rPr spc="-40" dirty="0"/>
              <a:t> </a:t>
            </a:r>
            <a:r>
              <a:rPr dirty="0"/>
              <a:t>and</a:t>
            </a:r>
            <a:r>
              <a:rPr spc="-25" dirty="0"/>
              <a:t> </a:t>
            </a:r>
            <a:r>
              <a:rPr spc="-10" dirty="0"/>
              <a:t>Updates</a:t>
            </a:r>
          </a:p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sz="1500" b="0" i="1" dirty="0">
                <a:latin typeface="Century Gothic"/>
                <a:cs typeface="Century Gothic"/>
              </a:rPr>
              <a:t>CALTRANS</a:t>
            </a:r>
            <a:r>
              <a:rPr sz="1500" b="0" i="1" spc="-80" dirty="0">
                <a:latin typeface="Century Gothic"/>
                <a:cs typeface="Century Gothic"/>
              </a:rPr>
              <a:t> </a:t>
            </a:r>
            <a:r>
              <a:rPr sz="1500" b="0" i="1" spc="-10" dirty="0">
                <a:latin typeface="Century Gothic"/>
                <a:cs typeface="Century Gothic"/>
              </a:rPr>
              <a:t>UPDATES</a:t>
            </a:r>
            <a:endParaRPr sz="15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5</a:t>
            </a:fld>
            <a:endParaRPr spc="-25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CALTRANS</a:t>
            </a:r>
            <a:r>
              <a:rPr spc="140" dirty="0"/>
              <a:t>  </a:t>
            </a:r>
            <a:r>
              <a:rPr dirty="0"/>
              <a:t>|</a:t>
            </a:r>
            <a:r>
              <a:rPr spc="120" dirty="0"/>
              <a:t>  </a:t>
            </a:r>
            <a:r>
              <a:rPr dirty="0"/>
              <a:t>DIVISION</a:t>
            </a:r>
            <a:r>
              <a:rPr spc="10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10" dirty="0"/>
              <a:t>TRANSPORTATION</a:t>
            </a:r>
            <a:r>
              <a:rPr spc="5" dirty="0"/>
              <a:t> </a:t>
            </a:r>
            <a:r>
              <a:rPr spc="-10" dirty="0"/>
              <a:t>PLANNING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63396" y="2284222"/>
            <a:ext cx="9883775" cy="2767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indent="-285115">
              <a:lnSpc>
                <a:spcPts val="2155"/>
              </a:lnSpc>
              <a:spcBef>
                <a:spcPts val="100"/>
              </a:spcBef>
              <a:buFont typeface="Arial"/>
              <a:buChar char="•"/>
              <a:tabLst>
                <a:tab pos="297815" algn="l"/>
              </a:tabLst>
            </a:pPr>
            <a:r>
              <a:rPr sz="1800" b="1" dirty="0">
                <a:latin typeface="Century Gothic"/>
                <a:cs typeface="Century Gothic"/>
              </a:rPr>
              <a:t>Federal</a:t>
            </a:r>
            <a:r>
              <a:rPr sz="1800" b="1" spc="-45" dirty="0">
                <a:latin typeface="Century Gothic"/>
                <a:cs typeface="Century Gothic"/>
              </a:rPr>
              <a:t> </a:t>
            </a:r>
            <a:r>
              <a:rPr sz="1800" b="1" dirty="0">
                <a:latin typeface="Century Gothic"/>
                <a:cs typeface="Century Gothic"/>
              </a:rPr>
              <a:t>Planning</a:t>
            </a:r>
            <a:r>
              <a:rPr sz="1800" b="1" spc="-45" dirty="0">
                <a:latin typeface="Century Gothic"/>
                <a:cs typeface="Century Gothic"/>
              </a:rPr>
              <a:t> </a:t>
            </a:r>
            <a:r>
              <a:rPr sz="1800" b="1" dirty="0">
                <a:latin typeface="Century Gothic"/>
                <a:cs typeface="Century Gothic"/>
              </a:rPr>
              <a:t>Emphasis</a:t>
            </a:r>
            <a:r>
              <a:rPr sz="1800" b="1" spc="-50" dirty="0">
                <a:latin typeface="Century Gothic"/>
                <a:cs typeface="Century Gothic"/>
              </a:rPr>
              <a:t> </a:t>
            </a:r>
            <a:r>
              <a:rPr sz="1800" b="1" spc="-20" dirty="0">
                <a:latin typeface="Century Gothic"/>
                <a:cs typeface="Century Gothic"/>
              </a:rPr>
              <a:t>Areas</a:t>
            </a:r>
            <a:endParaRPr sz="1800">
              <a:latin typeface="Century Gothic"/>
              <a:cs typeface="Century Gothic"/>
            </a:endParaRPr>
          </a:p>
          <a:p>
            <a:pPr marL="755015" lvl="1" indent="-285750">
              <a:lnSpc>
                <a:spcPts val="2155"/>
              </a:lnSpc>
              <a:buFont typeface="Arial"/>
              <a:buChar char="•"/>
              <a:tabLst>
                <a:tab pos="755015" algn="l"/>
              </a:tabLst>
            </a:pPr>
            <a:r>
              <a:rPr sz="1800" dirty="0">
                <a:latin typeface="Century Gothic"/>
                <a:cs typeface="Century Gothic"/>
              </a:rPr>
              <a:t>Have</a:t>
            </a:r>
            <a:r>
              <a:rPr sz="1800" spc="-4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remained</a:t>
            </a:r>
            <a:r>
              <a:rPr sz="1800" spc="-2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the</a:t>
            </a:r>
            <a:r>
              <a:rPr sz="1800" spc="-3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same</a:t>
            </a:r>
            <a:r>
              <a:rPr sz="1800" spc="-3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from</a:t>
            </a:r>
            <a:r>
              <a:rPr sz="1800" spc="-4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last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spc="-20" dirty="0">
                <a:latin typeface="Century Gothic"/>
                <a:cs typeface="Century Gothic"/>
              </a:rPr>
              <a:t>year</a:t>
            </a:r>
            <a:endParaRPr sz="1800">
              <a:latin typeface="Century Gothic"/>
              <a:cs typeface="Century Gothic"/>
            </a:endParaRPr>
          </a:p>
          <a:p>
            <a:pPr marL="297815" indent="-285115">
              <a:lnSpc>
                <a:spcPts val="2155"/>
              </a:lnSpc>
              <a:spcBef>
                <a:spcPts val="10"/>
              </a:spcBef>
              <a:buFont typeface="Arial"/>
              <a:buChar char="•"/>
              <a:tabLst>
                <a:tab pos="297815" algn="l"/>
              </a:tabLst>
            </a:pPr>
            <a:r>
              <a:rPr sz="1800" b="1" dirty="0">
                <a:latin typeface="Century Gothic"/>
                <a:cs typeface="Century Gothic"/>
              </a:rPr>
              <a:t>FLMA</a:t>
            </a:r>
            <a:r>
              <a:rPr sz="1800" b="1" spc="-70" dirty="0">
                <a:latin typeface="Century Gothic"/>
                <a:cs typeface="Century Gothic"/>
              </a:rPr>
              <a:t> </a:t>
            </a:r>
            <a:r>
              <a:rPr sz="1800" b="1" spc="-10" dirty="0">
                <a:latin typeface="Century Gothic"/>
                <a:cs typeface="Century Gothic"/>
              </a:rPr>
              <a:t>Coordination</a:t>
            </a:r>
            <a:endParaRPr sz="1800">
              <a:latin typeface="Century Gothic"/>
              <a:cs typeface="Century Gothic"/>
            </a:endParaRPr>
          </a:p>
          <a:p>
            <a:pPr marL="755015" marR="138430" lvl="1" indent="-285750">
              <a:lnSpc>
                <a:spcPts val="2160"/>
              </a:lnSpc>
              <a:spcBef>
                <a:spcPts val="65"/>
              </a:spcBef>
              <a:buFont typeface="Arial"/>
              <a:buChar char="•"/>
              <a:tabLst>
                <a:tab pos="755015" algn="l"/>
              </a:tabLst>
            </a:pPr>
            <a:r>
              <a:rPr sz="1800" dirty="0">
                <a:latin typeface="Century Gothic"/>
                <a:cs typeface="Century Gothic"/>
              </a:rPr>
              <a:t>FHWA</a:t>
            </a:r>
            <a:r>
              <a:rPr sz="1800" spc="-4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and</a:t>
            </a:r>
            <a:r>
              <a:rPr sz="1800" spc="-4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FTA</a:t>
            </a:r>
            <a:r>
              <a:rPr sz="1800" spc="-4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have</a:t>
            </a:r>
            <a:r>
              <a:rPr sz="1800" spc="-4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emphasized</a:t>
            </a:r>
            <a:r>
              <a:rPr sz="1800" spc="-3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the</a:t>
            </a:r>
            <a:r>
              <a:rPr sz="1800" spc="-4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importance</a:t>
            </a:r>
            <a:r>
              <a:rPr sz="1800" spc="-4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of</a:t>
            </a:r>
            <a:r>
              <a:rPr sz="1800" spc="-5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asking</a:t>
            </a:r>
            <a:r>
              <a:rPr sz="1800" spc="-4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MPOs</a:t>
            </a:r>
            <a:r>
              <a:rPr sz="1800" spc="-5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to</a:t>
            </a:r>
            <a:r>
              <a:rPr sz="1800" spc="-45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enhance </a:t>
            </a:r>
            <a:r>
              <a:rPr sz="1800" dirty="0">
                <a:latin typeface="Century Gothic"/>
                <a:cs typeface="Century Gothic"/>
              </a:rPr>
              <a:t>coordination</a:t>
            </a:r>
            <a:r>
              <a:rPr sz="1800" spc="-6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with</a:t>
            </a:r>
            <a:r>
              <a:rPr sz="1800" spc="-5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Federal</a:t>
            </a:r>
            <a:r>
              <a:rPr sz="1800" spc="-5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Land</a:t>
            </a:r>
            <a:r>
              <a:rPr sz="1800" spc="-6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Management</a:t>
            </a:r>
            <a:r>
              <a:rPr sz="1800" spc="-5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Agencies</a:t>
            </a:r>
            <a:r>
              <a:rPr sz="1800" spc="-4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(FLMAs).</a:t>
            </a:r>
            <a:r>
              <a:rPr sz="1800" spc="-6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We</a:t>
            </a:r>
            <a:r>
              <a:rPr sz="1800" spc="-6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are</a:t>
            </a:r>
            <a:r>
              <a:rPr sz="1800" spc="-60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asking </a:t>
            </a:r>
            <a:r>
              <a:rPr sz="1800" dirty="0">
                <a:latin typeface="Century Gothic"/>
                <a:cs typeface="Century Gothic"/>
              </a:rPr>
              <a:t>MPOs</a:t>
            </a:r>
            <a:r>
              <a:rPr sz="1800" spc="-5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to</a:t>
            </a:r>
            <a:r>
              <a:rPr sz="1800" spc="-4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be</a:t>
            </a:r>
            <a:r>
              <a:rPr sz="1800" spc="-4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proactive</a:t>
            </a:r>
            <a:r>
              <a:rPr sz="1800" spc="-5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about</a:t>
            </a:r>
            <a:r>
              <a:rPr sz="1800" spc="-4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these</a:t>
            </a:r>
            <a:r>
              <a:rPr sz="1800" spc="-3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relationships,</a:t>
            </a:r>
            <a:r>
              <a:rPr sz="1800" spc="-2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especially</a:t>
            </a:r>
            <a:r>
              <a:rPr sz="1800" spc="-4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if</a:t>
            </a:r>
            <a:r>
              <a:rPr sz="1800" spc="-4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your</a:t>
            </a:r>
            <a:r>
              <a:rPr sz="1800" spc="-4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region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overlaps </a:t>
            </a:r>
            <a:r>
              <a:rPr sz="1800" dirty="0">
                <a:latin typeface="Century Gothic"/>
                <a:cs typeface="Century Gothic"/>
              </a:rPr>
              <a:t>with</a:t>
            </a:r>
            <a:r>
              <a:rPr sz="1800" spc="-5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federal</a:t>
            </a:r>
            <a:r>
              <a:rPr sz="1800" spc="-50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lands.</a:t>
            </a:r>
            <a:endParaRPr sz="1800">
              <a:latin typeface="Century Gothic"/>
              <a:cs typeface="Century Gothic"/>
            </a:endParaRPr>
          </a:p>
          <a:p>
            <a:pPr marL="755015" marR="5080" lvl="1" indent="-285750">
              <a:lnSpc>
                <a:spcPts val="2160"/>
              </a:lnSpc>
              <a:buFont typeface="Arial"/>
              <a:buChar char="•"/>
              <a:tabLst>
                <a:tab pos="755015" algn="l"/>
              </a:tabLst>
            </a:pPr>
            <a:r>
              <a:rPr sz="1800" dirty="0">
                <a:latin typeface="Century Gothic"/>
                <a:cs typeface="Century Gothic"/>
              </a:rPr>
              <a:t>The</a:t>
            </a:r>
            <a:r>
              <a:rPr sz="1800" spc="-4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2024</a:t>
            </a:r>
            <a:r>
              <a:rPr sz="1800" spc="-2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MPO</a:t>
            </a:r>
            <a:r>
              <a:rPr sz="1800" spc="-5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RTP</a:t>
            </a:r>
            <a:r>
              <a:rPr sz="1800" spc="-4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Guidelines</a:t>
            </a:r>
            <a:r>
              <a:rPr sz="1800" spc="-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has</a:t>
            </a:r>
            <a:r>
              <a:rPr sz="1800" spc="-4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a</a:t>
            </a:r>
            <a:r>
              <a:rPr sz="1800" spc="-4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list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of</a:t>
            </a:r>
            <a:r>
              <a:rPr sz="1800" spc="-4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the</a:t>
            </a:r>
            <a:r>
              <a:rPr sz="1800" spc="-2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federal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land</a:t>
            </a:r>
            <a:r>
              <a:rPr sz="1800" spc="-3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agencies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that</a:t>
            </a:r>
            <a:r>
              <a:rPr sz="1800" spc="-40" dirty="0">
                <a:latin typeface="Century Gothic"/>
                <a:cs typeface="Century Gothic"/>
              </a:rPr>
              <a:t> </a:t>
            </a:r>
            <a:r>
              <a:rPr sz="1800" spc="-20" dirty="0">
                <a:latin typeface="Century Gothic"/>
                <a:cs typeface="Century Gothic"/>
              </a:rPr>
              <a:t>MPOs </a:t>
            </a:r>
            <a:r>
              <a:rPr sz="1800" dirty="0">
                <a:latin typeface="Century Gothic"/>
                <a:cs typeface="Century Gothic"/>
              </a:rPr>
              <a:t>should</a:t>
            </a:r>
            <a:r>
              <a:rPr sz="1800" spc="-4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aim</a:t>
            </a:r>
            <a:r>
              <a:rPr sz="1800" spc="-5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to</a:t>
            </a:r>
            <a:r>
              <a:rPr sz="1800" spc="-5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coordinate</a:t>
            </a:r>
            <a:r>
              <a:rPr sz="1800" spc="-5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with.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This</a:t>
            </a:r>
            <a:r>
              <a:rPr sz="1800" spc="-5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will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help</a:t>
            </a:r>
            <a:r>
              <a:rPr sz="1800" spc="-4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ensure</a:t>
            </a:r>
            <a:r>
              <a:rPr sz="1800" spc="-3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smoother</a:t>
            </a:r>
            <a:r>
              <a:rPr sz="1800" spc="-4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planning</a:t>
            </a:r>
            <a:r>
              <a:rPr sz="1800" spc="-5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and</a:t>
            </a:r>
            <a:r>
              <a:rPr sz="1800" spc="-50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funding </a:t>
            </a:r>
            <a:r>
              <a:rPr sz="1800" dirty="0">
                <a:latin typeface="Century Gothic"/>
                <a:cs typeface="Century Gothic"/>
              </a:rPr>
              <a:t>access</a:t>
            </a:r>
            <a:r>
              <a:rPr sz="1800" spc="-4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for</a:t>
            </a:r>
            <a:r>
              <a:rPr sz="1800" spc="-4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future</a:t>
            </a:r>
            <a:r>
              <a:rPr sz="1800" spc="-25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projects.</a:t>
            </a:r>
            <a:endParaRPr sz="18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63396" y="2874137"/>
            <a:ext cx="947928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dirty="0">
                <a:solidFill>
                  <a:srgbClr val="FFFFFF"/>
                </a:solidFill>
              </a:rPr>
              <a:t>OWP</a:t>
            </a:r>
            <a:r>
              <a:rPr sz="4800" spc="-120" dirty="0">
                <a:solidFill>
                  <a:srgbClr val="FFFFFF"/>
                </a:solidFill>
              </a:rPr>
              <a:t> </a:t>
            </a:r>
            <a:r>
              <a:rPr sz="4800" dirty="0">
                <a:solidFill>
                  <a:srgbClr val="FFFFFF"/>
                </a:solidFill>
              </a:rPr>
              <a:t>Development</a:t>
            </a:r>
            <a:r>
              <a:rPr sz="4800" spc="-120" dirty="0">
                <a:solidFill>
                  <a:srgbClr val="FFFFFF"/>
                </a:solidFill>
              </a:rPr>
              <a:t> </a:t>
            </a:r>
            <a:r>
              <a:rPr sz="4800" dirty="0">
                <a:solidFill>
                  <a:srgbClr val="FFFFFF"/>
                </a:solidFill>
              </a:rPr>
              <a:t>&amp;</a:t>
            </a:r>
            <a:r>
              <a:rPr sz="4800" spc="-130" dirty="0">
                <a:solidFill>
                  <a:srgbClr val="FFFFFF"/>
                </a:solidFill>
              </a:rPr>
              <a:t> </a:t>
            </a:r>
            <a:r>
              <a:rPr sz="4800" spc="-10" dirty="0">
                <a:solidFill>
                  <a:srgbClr val="FFFFFF"/>
                </a:solidFill>
              </a:rPr>
              <a:t>Monitoring</a:t>
            </a:r>
            <a:endParaRPr sz="4800"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6</a:t>
            </a:fld>
            <a:endParaRPr spc="-25" dirty="0"/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CALTRANS</a:t>
            </a:r>
            <a:r>
              <a:rPr spc="140" dirty="0"/>
              <a:t>  </a:t>
            </a:r>
            <a:r>
              <a:rPr dirty="0"/>
              <a:t>|</a:t>
            </a:r>
            <a:r>
              <a:rPr spc="120" dirty="0"/>
              <a:t>  </a:t>
            </a:r>
            <a:r>
              <a:rPr dirty="0"/>
              <a:t>DIVISION</a:t>
            </a:r>
            <a:r>
              <a:rPr spc="10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10" dirty="0"/>
              <a:t>TRANSPORTATION</a:t>
            </a:r>
            <a:r>
              <a:rPr spc="5" dirty="0"/>
              <a:t> </a:t>
            </a:r>
            <a:r>
              <a:rPr spc="-10" dirty="0"/>
              <a:t>PLANNING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54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60"/>
              </a:spcBef>
            </a:pPr>
            <a:r>
              <a:rPr dirty="0"/>
              <a:t>Quarterly</a:t>
            </a:r>
            <a:r>
              <a:rPr spc="-55" dirty="0"/>
              <a:t> </a:t>
            </a:r>
            <a:r>
              <a:rPr dirty="0"/>
              <a:t>Progress</a:t>
            </a:r>
            <a:r>
              <a:rPr spc="-45" dirty="0"/>
              <a:t> </a:t>
            </a:r>
            <a:r>
              <a:rPr dirty="0"/>
              <a:t>&amp;</a:t>
            </a:r>
            <a:r>
              <a:rPr spc="-30" dirty="0"/>
              <a:t> </a:t>
            </a:r>
            <a:r>
              <a:rPr dirty="0"/>
              <a:t>Expenditure</a:t>
            </a:r>
            <a:r>
              <a:rPr spc="-50" dirty="0"/>
              <a:t> </a:t>
            </a:r>
            <a:r>
              <a:rPr spc="-10" dirty="0"/>
              <a:t>Reports</a:t>
            </a:r>
          </a:p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sz="1500" b="0" i="1" dirty="0">
                <a:latin typeface="Century Gothic"/>
                <a:cs typeface="Century Gothic"/>
              </a:rPr>
              <a:t>UPDATES</a:t>
            </a:r>
            <a:r>
              <a:rPr sz="1500" b="0" i="1" spc="-20" dirty="0">
                <a:latin typeface="Century Gothic"/>
                <a:cs typeface="Century Gothic"/>
              </a:rPr>
              <a:t> </a:t>
            </a:r>
            <a:r>
              <a:rPr sz="1500" b="0" i="1" dirty="0">
                <a:latin typeface="Century Gothic"/>
                <a:cs typeface="Century Gothic"/>
              </a:rPr>
              <a:t>TO</a:t>
            </a:r>
            <a:r>
              <a:rPr sz="1500" b="0" i="1" spc="-20" dirty="0">
                <a:latin typeface="Century Gothic"/>
                <a:cs typeface="Century Gothic"/>
              </a:rPr>
              <a:t> </a:t>
            </a:r>
            <a:r>
              <a:rPr sz="1500" b="0" i="1" dirty="0">
                <a:latin typeface="Century Gothic"/>
                <a:cs typeface="Century Gothic"/>
              </a:rPr>
              <a:t>THE</a:t>
            </a:r>
            <a:r>
              <a:rPr sz="1500" b="0" i="1" spc="-20" dirty="0">
                <a:latin typeface="Century Gothic"/>
                <a:cs typeface="Century Gothic"/>
              </a:rPr>
              <a:t> QPRS</a:t>
            </a:r>
            <a:endParaRPr sz="15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63396" y="2423386"/>
            <a:ext cx="4725670" cy="1626870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660"/>
              </a:spcBef>
              <a:buFont typeface="Arial"/>
              <a:buChar char="•"/>
              <a:tabLst>
                <a:tab pos="240665" algn="l"/>
              </a:tabLst>
            </a:pPr>
            <a:r>
              <a:rPr sz="2000" b="1" dirty="0">
                <a:latin typeface="Century Gothic"/>
                <a:cs typeface="Century Gothic"/>
              </a:rPr>
              <a:t>QPR</a:t>
            </a:r>
            <a:r>
              <a:rPr sz="2000" b="1" spc="-15" dirty="0">
                <a:latin typeface="Century Gothic"/>
                <a:cs typeface="Century Gothic"/>
              </a:rPr>
              <a:t> </a:t>
            </a:r>
            <a:r>
              <a:rPr sz="2000" b="1" dirty="0">
                <a:latin typeface="Century Gothic"/>
                <a:cs typeface="Century Gothic"/>
              </a:rPr>
              <a:t>due</a:t>
            </a:r>
            <a:r>
              <a:rPr sz="2000" b="1" spc="-15" dirty="0">
                <a:latin typeface="Century Gothic"/>
                <a:cs typeface="Century Gothic"/>
              </a:rPr>
              <a:t> </a:t>
            </a:r>
            <a:r>
              <a:rPr sz="2000" b="1" spc="-10" dirty="0">
                <a:latin typeface="Century Gothic"/>
                <a:cs typeface="Century Gothic"/>
              </a:rPr>
              <a:t>dates</a:t>
            </a:r>
            <a:r>
              <a:rPr sz="2000" spc="-10" dirty="0">
                <a:latin typeface="Century Gothic"/>
                <a:cs typeface="Century Gothic"/>
              </a:rPr>
              <a:t>:</a:t>
            </a:r>
            <a:endParaRPr sz="2000">
              <a:latin typeface="Century Gothic"/>
              <a:cs typeface="Century Gothic"/>
            </a:endParaRPr>
          </a:p>
          <a:p>
            <a:pPr marL="697865" marR="52069" lvl="1" indent="-228600">
              <a:lnSpc>
                <a:spcPct val="100000"/>
              </a:lnSpc>
              <a:spcBef>
                <a:spcPts val="505"/>
              </a:spcBef>
              <a:buFont typeface="Arial"/>
              <a:buChar char="•"/>
              <a:tabLst>
                <a:tab pos="697865" algn="l"/>
              </a:tabLst>
            </a:pPr>
            <a:r>
              <a:rPr sz="1800" dirty="0">
                <a:latin typeface="Century Gothic"/>
                <a:cs typeface="Century Gothic"/>
              </a:rPr>
              <a:t>Quarters</a:t>
            </a:r>
            <a:r>
              <a:rPr sz="1800" spc="-30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1-</a:t>
            </a:r>
            <a:r>
              <a:rPr sz="1800" dirty="0">
                <a:latin typeface="Century Gothic"/>
                <a:cs typeface="Century Gothic"/>
              </a:rPr>
              <a:t>3</a:t>
            </a:r>
            <a:r>
              <a:rPr sz="1800" spc="-1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QPRs</a:t>
            </a:r>
            <a:r>
              <a:rPr sz="1800" spc="-4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due</a:t>
            </a:r>
            <a:r>
              <a:rPr sz="1800" spc="-15" dirty="0"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007298"/>
                </a:solidFill>
                <a:latin typeface="Century Gothic"/>
                <a:cs typeface="Century Gothic"/>
              </a:rPr>
              <a:t>30</a:t>
            </a:r>
            <a:r>
              <a:rPr sz="1800" b="1" spc="-20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days</a:t>
            </a:r>
            <a:r>
              <a:rPr sz="1800" spc="-30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after </a:t>
            </a:r>
            <a:r>
              <a:rPr sz="1800" dirty="0">
                <a:latin typeface="Century Gothic"/>
                <a:cs typeface="Century Gothic"/>
              </a:rPr>
              <a:t>the</a:t>
            </a:r>
            <a:r>
              <a:rPr sz="1800" spc="-2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close</a:t>
            </a:r>
            <a:r>
              <a:rPr sz="1800" spc="-2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of</a:t>
            </a:r>
            <a:r>
              <a:rPr sz="1800" spc="-3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the</a:t>
            </a:r>
            <a:r>
              <a:rPr sz="1800" spc="-15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quarter</a:t>
            </a:r>
            <a:endParaRPr sz="1800">
              <a:latin typeface="Century Gothic"/>
              <a:cs typeface="Century Gothic"/>
            </a:endParaRPr>
          </a:p>
          <a:p>
            <a:pPr marL="697865" marR="5080" lvl="1" indent="-228600">
              <a:lnSpc>
                <a:spcPct val="100000"/>
              </a:lnSpc>
              <a:spcBef>
                <a:spcPts val="500"/>
              </a:spcBef>
              <a:buFont typeface="Arial"/>
              <a:buChar char="•"/>
              <a:tabLst>
                <a:tab pos="697865" algn="l"/>
              </a:tabLst>
            </a:pPr>
            <a:r>
              <a:rPr sz="1800" dirty="0">
                <a:latin typeface="Century Gothic"/>
                <a:cs typeface="Century Gothic"/>
              </a:rPr>
              <a:t>Quarter</a:t>
            </a:r>
            <a:r>
              <a:rPr sz="1800" spc="-3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4</a:t>
            </a:r>
            <a:r>
              <a:rPr sz="1800" spc="-2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QPR</a:t>
            </a:r>
            <a:r>
              <a:rPr sz="1800" spc="-4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due</a:t>
            </a:r>
            <a:r>
              <a:rPr sz="1800" spc="-5" dirty="0"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007298"/>
                </a:solidFill>
                <a:latin typeface="Century Gothic"/>
                <a:cs typeface="Century Gothic"/>
              </a:rPr>
              <a:t>60</a:t>
            </a:r>
            <a:r>
              <a:rPr sz="1800" b="1" spc="-1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days</a:t>
            </a:r>
            <a:r>
              <a:rPr sz="1800" spc="-3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after</a:t>
            </a:r>
            <a:r>
              <a:rPr sz="1800" spc="-30" dirty="0">
                <a:latin typeface="Century Gothic"/>
                <a:cs typeface="Century Gothic"/>
              </a:rPr>
              <a:t> </a:t>
            </a:r>
            <a:r>
              <a:rPr sz="1800" spc="-25" dirty="0">
                <a:latin typeface="Century Gothic"/>
                <a:cs typeface="Century Gothic"/>
              </a:rPr>
              <a:t>the </a:t>
            </a:r>
            <a:r>
              <a:rPr sz="1800" dirty="0">
                <a:latin typeface="Century Gothic"/>
                <a:cs typeface="Century Gothic"/>
              </a:rPr>
              <a:t>close</a:t>
            </a:r>
            <a:r>
              <a:rPr sz="1800" spc="-2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of</a:t>
            </a:r>
            <a:r>
              <a:rPr sz="1800" spc="-3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the</a:t>
            </a:r>
            <a:r>
              <a:rPr sz="1800" spc="-25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quarter</a:t>
            </a:r>
            <a:endParaRPr sz="1800">
              <a:latin typeface="Century Gothic"/>
              <a:cs typeface="Century Gothic"/>
            </a:endParaRPr>
          </a:p>
        </p:txBody>
      </p:sp>
      <p:pic>
        <p:nvPicPr>
          <p:cNvPr id="5" name="object 5" descr="OWP and Grant Quarterly Reporting Due Dates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77517" y="4201104"/>
            <a:ext cx="5632930" cy="209225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467728" y="2390321"/>
            <a:ext cx="4818380" cy="3387725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825"/>
              </a:spcBef>
              <a:buFont typeface="Arial"/>
              <a:buChar char="•"/>
              <a:tabLst>
                <a:tab pos="240665" algn="l"/>
              </a:tabLst>
            </a:pPr>
            <a:r>
              <a:rPr sz="2000" b="1" dirty="0">
                <a:latin typeface="Century Gothic"/>
                <a:cs typeface="Century Gothic"/>
              </a:rPr>
              <a:t>Other</a:t>
            </a:r>
            <a:r>
              <a:rPr sz="2000" b="1" spc="-40" dirty="0">
                <a:latin typeface="Century Gothic"/>
                <a:cs typeface="Century Gothic"/>
              </a:rPr>
              <a:t> </a:t>
            </a:r>
            <a:r>
              <a:rPr sz="2000" b="1" dirty="0">
                <a:latin typeface="Century Gothic"/>
                <a:cs typeface="Century Gothic"/>
              </a:rPr>
              <a:t>notable</a:t>
            </a:r>
            <a:r>
              <a:rPr sz="2000" b="1" spc="-25" dirty="0">
                <a:latin typeface="Century Gothic"/>
                <a:cs typeface="Century Gothic"/>
              </a:rPr>
              <a:t> </a:t>
            </a:r>
            <a:r>
              <a:rPr sz="2000" b="1" spc="-10" dirty="0">
                <a:latin typeface="Century Gothic"/>
                <a:cs typeface="Century Gothic"/>
              </a:rPr>
              <a:t>revisions/clarifications:</a:t>
            </a:r>
            <a:endParaRPr sz="2000">
              <a:latin typeface="Century Gothic"/>
              <a:cs typeface="Century Gothic"/>
            </a:endParaRPr>
          </a:p>
          <a:p>
            <a:pPr marL="698500" marR="159385" lvl="1" indent="-228600">
              <a:lnSpc>
                <a:spcPct val="100000"/>
              </a:lnSpc>
              <a:spcBef>
                <a:spcPts val="509"/>
              </a:spcBef>
              <a:buFont typeface="Arial"/>
              <a:buChar char="•"/>
              <a:tabLst>
                <a:tab pos="698500" algn="l"/>
              </a:tabLst>
            </a:pPr>
            <a:r>
              <a:rPr sz="1400" dirty="0">
                <a:latin typeface="Century Gothic"/>
                <a:cs typeface="Century Gothic"/>
              </a:rPr>
              <a:t>QPRs</a:t>
            </a:r>
            <a:r>
              <a:rPr sz="1400" spc="-3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are</a:t>
            </a:r>
            <a:r>
              <a:rPr sz="1400" spc="-2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required</a:t>
            </a:r>
            <a:r>
              <a:rPr sz="1400" spc="-2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to</a:t>
            </a:r>
            <a:r>
              <a:rPr sz="1400" spc="-3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have</a:t>
            </a:r>
            <a:r>
              <a:rPr sz="1400" spc="-2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a</a:t>
            </a:r>
            <a:r>
              <a:rPr sz="1400" spc="-25" dirty="0">
                <a:latin typeface="Century Gothic"/>
                <a:cs typeface="Century Gothic"/>
              </a:rPr>
              <a:t> </a:t>
            </a:r>
            <a:r>
              <a:rPr sz="1400" spc="-10" dirty="0">
                <a:latin typeface="Century Gothic"/>
                <a:cs typeface="Century Gothic"/>
              </a:rPr>
              <a:t>narrative </a:t>
            </a:r>
            <a:r>
              <a:rPr sz="1400" dirty="0">
                <a:latin typeface="Century Gothic"/>
                <a:cs typeface="Century Gothic"/>
              </a:rPr>
              <a:t>describing</a:t>
            </a:r>
            <a:r>
              <a:rPr sz="1400" spc="-6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work</a:t>
            </a:r>
            <a:r>
              <a:rPr sz="1400" spc="-3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progress,</a:t>
            </a:r>
            <a:r>
              <a:rPr sz="1400" spc="-3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progress</a:t>
            </a:r>
            <a:r>
              <a:rPr sz="1400" spc="-4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in</a:t>
            </a:r>
            <a:r>
              <a:rPr sz="1400" spc="-50" dirty="0">
                <a:latin typeface="Century Gothic"/>
                <a:cs typeface="Century Gothic"/>
              </a:rPr>
              <a:t> </a:t>
            </a:r>
            <a:r>
              <a:rPr sz="1400" spc="-10" dirty="0">
                <a:latin typeface="Century Gothic"/>
                <a:cs typeface="Century Gothic"/>
              </a:rPr>
              <a:t>adhering </a:t>
            </a:r>
            <a:r>
              <a:rPr sz="1400" dirty="0">
                <a:latin typeface="Century Gothic"/>
                <a:cs typeface="Century Gothic"/>
              </a:rPr>
              <a:t>to</a:t>
            </a:r>
            <a:r>
              <a:rPr sz="1400" spc="-2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schedules,</a:t>
            </a:r>
            <a:r>
              <a:rPr sz="1400" spc="-2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and</a:t>
            </a:r>
            <a:r>
              <a:rPr sz="1400" spc="-1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a</a:t>
            </a:r>
            <a:r>
              <a:rPr sz="1400" spc="-1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list</a:t>
            </a:r>
            <a:r>
              <a:rPr sz="1400" spc="-3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of</a:t>
            </a:r>
            <a:r>
              <a:rPr sz="1400" spc="-2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tasks</a:t>
            </a:r>
            <a:r>
              <a:rPr sz="1400" spc="-2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and</a:t>
            </a:r>
            <a:r>
              <a:rPr sz="1400" spc="-15" dirty="0">
                <a:latin typeface="Century Gothic"/>
                <a:cs typeface="Century Gothic"/>
              </a:rPr>
              <a:t> </a:t>
            </a:r>
            <a:r>
              <a:rPr sz="1400" spc="-10" dirty="0">
                <a:latin typeface="Century Gothic"/>
                <a:cs typeface="Century Gothic"/>
              </a:rPr>
              <a:t>products </a:t>
            </a:r>
            <a:r>
              <a:rPr sz="1400" dirty="0">
                <a:latin typeface="Century Gothic"/>
                <a:cs typeface="Century Gothic"/>
              </a:rPr>
              <a:t>completed</a:t>
            </a:r>
            <a:r>
              <a:rPr sz="1400" spc="-4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during</a:t>
            </a:r>
            <a:r>
              <a:rPr sz="1400" spc="-4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the</a:t>
            </a:r>
            <a:r>
              <a:rPr sz="1400" spc="-45" dirty="0">
                <a:latin typeface="Century Gothic"/>
                <a:cs typeface="Century Gothic"/>
              </a:rPr>
              <a:t> </a:t>
            </a:r>
            <a:r>
              <a:rPr sz="1400" spc="-10" dirty="0">
                <a:latin typeface="Century Gothic"/>
                <a:cs typeface="Century Gothic"/>
              </a:rPr>
              <a:t>quarter.</a:t>
            </a:r>
            <a:endParaRPr sz="1400">
              <a:latin typeface="Century Gothic"/>
              <a:cs typeface="Century Gothic"/>
            </a:endParaRPr>
          </a:p>
          <a:p>
            <a:pPr marL="698500" marR="26034" lvl="1" indent="-228600">
              <a:lnSpc>
                <a:spcPct val="100000"/>
              </a:lnSpc>
              <a:spcBef>
                <a:spcPts val="500"/>
              </a:spcBef>
              <a:buFont typeface="Arial"/>
              <a:buChar char="•"/>
              <a:tabLst>
                <a:tab pos="698500" algn="l"/>
              </a:tabLst>
            </a:pPr>
            <a:r>
              <a:rPr sz="1400" dirty="0">
                <a:latin typeface="Century Gothic"/>
                <a:cs typeface="Century Gothic"/>
              </a:rPr>
              <a:t>A</a:t>
            </a:r>
            <a:r>
              <a:rPr sz="1400" spc="-3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percent</a:t>
            </a:r>
            <a:r>
              <a:rPr sz="1400" spc="-2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comparison</a:t>
            </a:r>
            <a:r>
              <a:rPr sz="1400" spc="-5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of</a:t>
            </a:r>
            <a:r>
              <a:rPr sz="1400" spc="-3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actual</a:t>
            </a:r>
            <a:r>
              <a:rPr sz="1400" spc="-25" dirty="0">
                <a:latin typeface="Century Gothic"/>
                <a:cs typeface="Century Gothic"/>
              </a:rPr>
              <a:t> </a:t>
            </a:r>
            <a:r>
              <a:rPr sz="1400" spc="-10" dirty="0">
                <a:latin typeface="Century Gothic"/>
                <a:cs typeface="Century Gothic"/>
              </a:rPr>
              <a:t>performance </a:t>
            </a:r>
            <a:r>
              <a:rPr sz="1400" dirty="0">
                <a:latin typeface="Century Gothic"/>
                <a:cs typeface="Century Gothic"/>
              </a:rPr>
              <a:t>with</a:t>
            </a:r>
            <a:r>
              <a:rPr sz="1400" spc="-45" dirty="0">
                <a:latin typeface="Century Gothic"/>
                <a:cs typeface="Century Gothic"/>
              </a:rPr>
              <a:t> </a:t>
            </a:r>
            <a:r>
              <a:rPr sz="1400" spc="-10" dirty="0">
                <a:latin typeface="Century Gothic"/>
                <a:cs typeface="Century Gothic"/>
              </a:rPr>
              <a:t>work-</a:t>
            </a:r>
            <a:r>
              <a:rPr sz="1400" dirty="0">
                <a:latin typeface="Century Gothic"/>
                <a:cs typeface="Century Gothic"/>
              </a:rPr>
              <a:t>element</a:t>
            </a:r>
            <a:r>
              <a:rPr sz="1400" spc="-2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goals</a:t>
            </a:r>
            <a:r>
              <a:rPr sz="1400" spc="-4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and</a:t>
            </a:r>
            <a:r>
              <a:rPr sz="1400" spc="-1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deliverables</a:t>
            </a:r>
            <a:r>
              <a:rPr sz="1400" spc="-30" dirty="0">
                <a:latin typeface="Century Gothic"/>
                <a:cs typeface="Century Gothic"/>
              </a:rPr>
              <a:t> </a:t>
            </a:r>
            <a:r>
              <a:rPr sz="1400" spc="-10" dirty="0">
                <a:latin typeface="Century Gothic"/>
                <a:cs typeface="Century Gothic"/>
              </a:rPr>
              <a:t>(this </a:t>
            </a:r>
            <a:r>
              <a:rPr sz="1400" dirty="0">
                <a:latin typeface="Century Gothic"/>
                <a:cs typeface="Century Gothic"/>
              </a:rPr>
              <a:t>should</a:t>
            </a:r>
            <a:r>
              <a:rPr sz="1400" spc="-3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not</a:t>
            </a:r>
            <a:r>
              <a:rPr sz="1400" spc="-2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be</a:t>
            </a:r>
            <a:r>
              <a:rPr sz="1400" spc="-1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a</a:t>
            </a:r>
            <a:r>
              <a:rPr sz="1400" spc="-1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percent</a:t>
            </a:r>
            <a:r>
              <a:rPr sz="1400" spc="-1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comparison</a:t>
            </a:r>
            <a:r>
              <a:rPr sz="1400" spc="-3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of</a:t>
            </a:r>
            <a:r>
              <a:rPr sz="1400" spc="-20" dirty="0">
                <a:latin typeface="Century Gothic"/>
                <a:cs typeface="Century Gothic"/>
              </a:rPr>
              <a:t> </a:t>
            </a:r>
            <a:r>
              <a:rPr sz="1400" spc="-10" dirty="0">
                <a:latin typeface="Century Gothic"/>
                <a:cs typeface="Century Gothic"/>
              </a:rPr>
              <a:t>funding expended)</a:t>
            </a:r>
            <a:endParaRPr sz="1400">
              <a:latin typeface="Century Gothic"/>
              <a:cs typeface="Century Gothic"/>
            </a:endParaRPr>
          </a:p>
          <a:p>
            <a:pPr marL="698500" marR="62865" lvl="1" indent="-228600">
              <a:lnSpc>
                <a:spcPct val="100000"/>
              </a:lnSpc>
              <a:spcBef>
                <a:spcPts val="500"/>
              </a:spcBef>
              <a:buFont typeface="Arial"/>
              <a:buChar char="•"/>
              <a:tabLst>
                <a:tab pos="698500" algn="l"/>
              </a:tabLst>
            </a:pPr>
            <a:r>
              <a:rPr sz="1400" dirty="0">
                <a:latin typeface="Century Gothic"/>
                <a:cs typeface="Century Gothic"/>
              </a:rPr>
              <a:t>A</a:t>
            </a:r>
            <a:r>
              <a:rPr sz="1400" spc="-2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status</a:t>
            </a:r>
            <a:r>
              <a:rPr sz="1400" spc="-3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of</a:t>
            </a:r>
            <a:r>
              <a:rPr sz="1400" spc="-3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expenditures</a:t>
            </a:r>
            <a:r>
              <a:rPr sz="1400" spc="-2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by</a:t>
            </a:r>
            <a:r>
              <a:rPr sz="1400" spc="-3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work</a:t>
            </a:r>
            <a:r>
              <a:rPr sz="1400" spc="-25" dirty="0">
                <a:latin typeface="Century Gothic"/>
                <a:cs typeface="Century Gothic"/>
              </a:rPr>
              <a:t> </a:t>
            </a:r>
            <a:r>
              <a:rPr sz="1400" spc="-10" dirty="0">
                <a:latin typeface="Century Gothic"/>
                <a:cs typeface="Century Gothic"/>
              </a:rPr>
              <a:t>element, </a:t>
            </a:r>
            <a:r>
              <a:rPr sz="1400" dirty="0">
                <a:latin typeface="Century Gothic"/>
                <a:cs typeface="Century Gothic"/>
              </a:rPr>
              <a:t>funding</a:t>
            </a:r>
            <a:r>
              <a:rPr sz="1400" spc="-4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source,</a:t>
            </a:r>
            <a:r>
              <a:rPr sz="1400" spc="-2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and</a:t>
            </a:r>
            <a:r>
              <a:rPr sz="1400" spc="-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type,</a:t>
            </a:r>
            <a:r>
              <a:rPr sz="1400" spc="-1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in</a:t>
            </a:r>
            <a:r>
              <a:rPr sz="1400" spc="-3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a</a:t>
            </a:r>
            <a:r>
              <a:rPr sz="1400" spc="-15" dirty="0">
                <a:latin typeface="Century Gothic"/>
                <a:cs typeface="Century Gothic"/>
              </a:rPr>
              <a:t> </a:t>
            </a:r>
            <a:r>
              <a:rPr sz="1400" spc="-10" dirty="0">
                <a:latin typeface="Century Gothic"/>
                <a:cs typeface="Century Gothic"/>
              </a:rPr>
              <a:t>format </a:t>
            </a:r>
            <a:r>
              <a:rPr sz="1400" dirty="0">
                <a:latin typeface="Century Gothic"/>
                <a:cs typeface="Century Gothic"/>
              </a:rPr>
              <a:t>compatible</a:t>
            </a:r>
            <a:r>
              <a:rPr sz="1400" spc="-5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with</a:t>
            </a:r>
            <a:r>
              <a:rPr sz="1400" spc="-5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the</a:t>
            </a:r>
            <a:r>
              <a:rPr sz="1400" spc="-3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work</a:t>
            </a:r>
            <a:r>
              <a:rPr sz="1400" spc="-4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program,</a:t>
            </a:r>
            <a:r>
              <a:rPr sz="1400" spc="-3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including</a:t>
            </a:r>
            <a:r>
              <a:rPr sz="1400" spc="-55" dirty="0">
                <a:latin typeface="Century Gothic"/>
                <a:cs typeface="Century Gothic"/>
              </a:rPr>
              <a:t> </a:t>
            </a:r>
            <a:r>
              <a:rPr sz="1400" spc="-50" dirty="0">
                <a:latin typeface="Century Gothic"/>
                <a:cs typeface="Century Gothic"/>
              </a:rPr>
              <a:t>a </a:t>
            </a:r>
            <a:r>
              <a:rPr sz="1400" dirty="0">
                <a:latin typeface="Century Gothic"/>
                <a:cs typeface="Century Gothic"/>
              </a:rPr>
              <a:t>comparison</a:t>
            </a:r>
            <a:r>
              <a:rPr sz="1400" spc="-5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of</a:t>
            </a:r>
            <a:r>
              <a:rPr sz="1400" spc="-3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budgeted</a:t>
            </a:r>
            <a:r>
              <a:rPr sz="1400" spc="-2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amounts</a:t>
            </a:r>
            <a:r>
              <a:rPr sz="1400" spc="-4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and</a:t>
            </a:r>
            <a:r>
              <a:rPr sz="1400" spc="-25" dirty="0">
                <a:latin typeface="Century Gothic"/>
                <a:cs typeface="Century Gothic"/>
              </a:rPr>
              <a:t> </a:t>
            </a:r>
            <a:r>
              <a:rPr sz="1400" spc="-10" dirty="0">
                <a:latin typeface="Century Gothic"/>
                <a:cs typeface="Century Gothic"/>
              </a:rPr>
              <a:t>costs incurred.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7</a:t>
            </a:fld>
            <a:endParaRPr spc="-25" dirty="0"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CALTRANS</a:t>
            </a:r>
            <a:r>
              <a:rPr spc="140" dirty="0"/>
              <a:t>  </a:t>
            </a:r>
            <a:r>
              <a:rPr dirty="0"/>
              <a:t>|</a:t>
            </a:r>
            <a:r>
              <a:rPr spc="120" dirty="0"/>
              <a:t>  </a:t>
            </a:r>
            <a:r>
              <a:rPr dirty="0"/>
              <a:t>DIVISION</a:t>
            </a:r>
            <a:r>
              <a:rPr spc="10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10" dirty="0"/>
              <a:t>TRANSPORTATION</a:t>
            </a:r>
            <a:r>
              <a:rPr spc="5" dirty="0"/>
              <a:t> </a:t>
            </a:r>
            <a:r>
              <a:rPr spc="-10" dirty="0"/>
              <a:t>PLANNING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3266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Complete</a:t>
            </a:r>
            <a:r>
              <a:rPr spc="-50" dirty="0"/>
              <a:t> </a:t>
            </a:r>
            <a:r>
              <a:rPr dirty="0"/>
              <a:t>Streets</a:t>
            </a:r>
            <a:r>
              <a:rPr spc="-50" dirty="0"/>
              <a:t> </a:t>
            </a:r>
            <a:r>
              <a:rPr dirty="0"/>
              <a:t>Set-</a:t>
            </a:r>
            <a:r>
              <a:rPr spc="-10" dirty="0"/>
              <a:t>Aside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63396" y="2494788"/>
            <a:ext cx="4534535" cy="3201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9395" marR="203200" indent="-226695" algn="just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41300" algn="l"/>
              </a:tabLst>
            </a:pPr>
            <a:r>
              <a:rPr sz="2000" dirty="0">
                <a:latin typeface="Century Gothic"/>
                <a:cs typeface="Century Gothic"/>
              </a:rPr>
              <a:t>Each</a:t>
            </a:r>
            <a:r>
              <a:rPr sz="2000" spc="-3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MPO</a:t>
            </a:r>
            <a:r>
              <a:rPr sz="2000" spc="-4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must</a:t>
            </a:r>
            <a:r>
              <a:rPr sz="2000" spc="-4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allocate</a:t>
            </a:r>
            <a:r>
              <a:rPr sz="2000" spc="-60" dirty="0">
                <a:latin typeface="Century Gothic"/>
                <a:cs typeface="Century Gothic"/>
              </a:rPr>
              <a:t> </a:t>
            </a:r>
            <a:r>
              <a:rPr sz="2000" b="1" dirty="0">
                <a:solidFill>
                  <a:srgbClr val="007298"/>
                </a:solidFill>
                <a:latin typeface="Century Gothic"/>
                <a:cs typeface="Century Gothic"/>
              </a:rPr>
              <a:t>at</a:t>
            </a:r>
            <a:r>
              <a:rPr sz="2000" b="1" spc="-4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2000" b="1" spc="-10" dirty="0">
                <a:solidFill>
                  <a:srgbClr val="007298"/>
                </a:solidFill>
                <a:latin typeface="Century Gothic"/>
                <a:cs typeface="Century Gothic"/>
              </a:rPr>
              <a:t>least 	</a:t>
            </a:r>
            <a:r>
              <a:rPr sz="2000" b="1" dirty="0">
                <a:solidFill>
                  <a:srgbClr val="007298"/>
                </a:solidFill>
                <a:latin typeface="Century Gothic"/>
                <a:cs typeface="Century Gothic"/>
              </a:rPr>
              <a:t>2.5%</a:t>
            </a:r>
            <a:r>
              <a:rPr sz="2000" b="1" spc="-10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2000" b="1" dirty="0">
                <a:solidFill>
                  <a:srgbClr val="007298"/>
                </a:solidFill>
                <a:latin typeface="Century Gothic"/>
                <a:cs typeface="Century Gothic"/>
              </a:rPr>
              <a:t>of</a:t>
            </a:r>
            <a:r>
              <a:rPr sz="2000" b="1" spc="-40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2000" b="1" dirty="0">
                <a:solidFill>
                  <a:srgbClr val="007298"/>
                </a:solidFill>
                <a:latin typeface="Century Gothic"/>
                <a:cs typeface="Century Gothic"/>
              </a:rPr>
              <a:t>FHWA</a:t>
            </a:r>
            <a:r>
              <a:rPr sz="2000" b="1" spc="-3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2000" b="1" dirty="0">
                <a:solidFill>
                  <a:srgbClr val="007298"/>
                </a:solidFill>
                <a:latin typeface="Century Gothic"/>
                <a:cs typeface="Century Gothic"/>
              </a:rPr>
              <a:t>PL</a:t>
            </a:r>
            <a:r>
              <a:rPr sz="2000" b="1" spc="-60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funds</a:t>
            </a:r>
            <a:r>
              <a:rPr sz="2000" spc="-3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toward</a:t>
            </a:r>
            <a:r>
              <a:rPr sz="2000" spc="-40" dirty="0">
                <a:latin typeface="Century Gothic"/>
                <a:cs typeface="Century Gothic"/>
              </a:rPr>
              <a:t> </a:t>
            </a:r>
            <a:r>
              <a:rPr sz="2000" spc="-25" dirty="0">
                <a:latin typeface="Century Gothic"/>
                <a:cs typeface="Century Gothic"/>
              </a:rPr>
              <a:t>CS 	</a:t>
            </a:r>
            <a:r>
              <a:rPr sz="2000" spc="-10" dirty="0">
                <a:latin typeface="Century Gothic"/>
                <a:cs typeface="Century Gothic"/>
              </a:rPr>
              <a:t>activities</a:t>
            </a:r>
            <a:endParaRPr sz="2000">
              <a:latin typeface="Century Gothic"/>
              <a:cs typeface="Century Gothic"/>
            </a:endParaRPr>
          </a:p>
          <a:p>
            <a:pPr marL="241300" marR="5080" indent="-228600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tabLst>
                <a:tab pos="241300" algn="l"/>
              </a:tabLst>
            </a:pPr>
            <a:r>
              <a:rPr sz="2000" dirty="0">
                <a:latin typeface="Century Gothic"/>
                <a:cs typeface="Century Gothic"/>
              </a:rPr>
              <a:t>Beginning</a:t>
            </a:r>
            <a:r>
              <a:rPr sz="2000" spc="-3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FY</a:t>
            </a:r>
            <a:r>
              <a:rPr sz="2000" spc="-50" dirty="0">
                <a:latin typeface="Century Gothic"/>
                <a:cs typeface="Century Gothic"/>
              </a:rPr>
              <a:t> </a:t>
            </a:r>
            <a:r>
              <a:rPr sz="2000" spc="-10" dirty="0">
                <a:latin typeface="Century Gothic"/>
                <a:cs typeface="Century Gothic"/>
              </a:rPr>
              <a:t>25-</a:t>
            </a:r>
            <a:r>
              <a:rPr sz="2000" dirty="0">
                <a:latin typeface="Century Gothic"/>
                <a:cs typeface="Century Gothic"/>
              </a:rPr>
              <a:t>26,</a:t>
            </a:r>
            <a:r>
              <a:rPr sz="2000" spc="-5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MPOs</a:t>
            </a:r>
            <a:r>
              <a:rPr sz="2000" spc="-4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will</a:t>
            </a:r>
            <a:r>
              <a:rPr sz="2000" spc="-65" dirty="0">
                <a:latin typeface="Century Gothic"/>
                <a:cs typeface="Century Gothic"/>
              </a:rPr>
              <a:t> </a:t>
            </a:r>
            <a:r>
              <a:rPr sz="2000" spc="-25" dirty="0">
                <a:latin typeface="Century Gothic"/>
                <a:cs typeface="Century Gothic"/>
              </a:rPr>
              <a:t>be </a:t>
            </a:r>
            <a:r>
              <a:rPr sz="2000" dirty="0">
                <a:latin typeface="Century Gothic"/>
                <a:cs typeface="Century Gothic"/>
              </a:rPr>
              <a:t>able</a:t>
            </a:r>
            <a:r>
              <a:rPr sz="2000" spc="-3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to</a:t>
            </a:r>
            <a:r>
              <a:rPr sz="2000" spc="-3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use</a:t>
            </a:r>
            <a:r>
              <a:rPr sz="2000" spc="-35" dirty="0">
                <a:latin typeface="Century Gothic"/>
                <a:cs typeface="Century Gothic"/>
              </a:rPr>
              <a:t> </a:t>
            </a:r>
            <a:r>
              <a:rPr sz="2000" b="1" dirty="0">
                <a:solidFill>
                  <a:srgbClr val="007298"/>
                </a:solidFill>
                <a:latin typeface="Century Gothic"/>
                <a:cs typeface="Century Gothic"/>
              </a:rPr>
              <a:t>both</a:t>
            </a:r>
            <a:r>
              <a:rPr sz="2000" b="1" spc="-3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FHWA</a:t>
            </a:r>
            <a:r>
              <a:rPr sz="2000" spc="-2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PL</a:t>
            </a:r>
            <a:r>
              <a:rPr sz="2000" spc="-3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and</a:t>
            </a:r>
            <a:r>
              <a:rPr sz="2000" spc="-15" dirty="0">
                <a:latin typeface="Century Gothic"/>
                <a:cs typeface="Century Gothic"/>
              </a:rPr>
              <a:t> </a:t>
            </a:r>
            <a:r>
              <a:rPr sz="2000" spc="-25" dirty="0">
                <a:latin typeface="Century Gothic"/>
                <a:cs typeface="Century Gothic"/>
              </a:rPr>
              <a:t>FTA </a:t>
            </a:r>
            <a:r>
              <a:rPr sz="2000" dirty="0">
                <a:latin typeface="Century Gothic"/>
                <a:cs typeface="Century Gothic"/>
              </a:rPr>
              <a:t>5303</a:t>
            </a:r>
            <a:r>
              <a:rPr sz="2000" spc="-4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funds</a:t>
            </a:r>
            <a:r>
              <a:rPr sz="2000" spc="-3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for</a:t>
            </a:r>
            <a:r>
              <a:rPr sz="2000" spc="-5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CS</a:t>
            </a:r>
            <a:r>
              <a:rPr sz="2000" spc="-4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activities</a:t>
            </a:r>
            <a:r>
              <a:rPr sz="2000" spc="-4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and</a:t>
            </a:r>
            <a:r>
              <a:rPr sz="2000" spc="-30" dirty="0">
                <a:latin typeface="Century Gothic"/>
                <a:cs typeface="Century Gothic"/>
              </a:rPr>
              <a:t> </a:t>
            </a:r>
            <a:r>
              <a:rPr sz="2000" spc="-20" dirty="0">
                <a:latin typeface="Century Gothic"/>
                <a:cs typeface="Century Gothic"/>
              </a:rPr>
              <a:t>will </a:t>
            </a:r>
            <a:r>
              <a:rPr sz="2000" dirty="0">
                <a:latin typeface="Century Gothic"/>
                <a:cs typeface="Century Gothic"/>
              </a:rPr>
              <a:t>be</a:t>
            </a:r>
            <a:r>
              <a:rPr sz="2000" spc="-2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able</a:t>
            </a:r>
            <a:r>
              <a:rPr sz="2000" spc="-2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to</a:t>
            </a:r>
            <a:r>
              <a:rPr sz="2000" spc="-2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apply</a:t>
            </a:r>
            <a:r>
              <a:rPr sz="2000" spc="-2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a</a:t>
            </a:r>
            <a:r>
              <a:rPr sz="2000" spc="-2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CS</a:t>
            </a:r>
            <a:r>
              <a:rPr sz="2000" spc="-2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local</a:t>
            </a:r>
            <a:r>
              <a:rPr sz="2000" spc="-10" dirty="0">
                <a:latin typeface="Century Gothic"/>
                <a:cs typeface="Century Gothic"/>
              </a:rPr>
              <a:t> match </a:t>
            </a:r>
            <a:r>
              <a:rPr sz="2000" dirty="0">
                <a:latin typeface="Century Gothic"/>
                <a:cs typeface="Century Gothic"/>
              </a:rPr>
              <a:t>waiver</a:t>
            </a:r>
            <a:r>
              <a:rPr sz="2000" spc="-5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on</a:t>
            </a:r>
            <a:r>
              <a:rPr sz="2000" spc="-5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those</a:t>
            </a:r>
            <a:r>
              <a:rPr sz="2000" spc="-4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funds,</a:t>
            </a:r>
            <a:r>
              <a:rPr sz="2000" spc="-45" dirty="0">
                <a:latin typeface="Century Gothic"/>
                <a:cs typeface="Century Gothic"/>
              </a:rPr>
              <a:t> </a:t>
            </a:r>
            <a:r>
              <a:rPr sz="2000" b="1" dirty="0">
                <a:solidFill>
                  <a:srgbClr val="007298"/>
                </a:solidFill>
                <a:latin typeface="Century Gothic"/>
                <a:cs typeface="Century Gothic"/>
              </a:rPr>
              <a:t>above</a:t>
            </a:r>
            <a:r>
              <a:rPr sz="2000" b="1" spc="-4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2000" b="1" spc="-25" dirty="0">
                <a:solidFill>
                  <a:srgbClr val="007298"/>
                </a:solidFill>
                <a:latin typeface="Century Gothic"/>
                <a:cs typeface="Century Gothic"/>
              </a:rPr>
              <a:t>and </a:t>
            </a:r>
            <a:r>
              <a:rPr sz="2000" b="1" dirty="0">
                <a:solidFill>
                  <a:srgbClr val="007298"/>
                </a:solidFill>
                <a:latin typeface="Century Gothic"/>
                <a:cs typeface="Century Gothic"/>
              </a:rPr>
              <a:t>beyond</a:t>
            </a:r>
            <a:r>
              <a:rPr sz="2000" b="1" spc="-4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2000" b="1" dirty="0">
                <a:solidFill>
                  <a:srgbClr val="007298"/>
                </a:solidFill>
                <a:latin typeface="Century Gothic"/>
                <a:cs typeface="Century Gothic"/>
              </a:rPr>
              <a:t>the</a:t>
            </a:r>
            <a:r>
              <a:rPr sz="2000" b="1" spc="-60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2000" b="1" dirty="0">
                <a:solidFill>
                  <a:srgbClr val="007298"/>
                </a:solidFill>
                <a:latin typeface="Century Gothic"/>
                <a:cs typeface="Century Gothic"/>
              </a:rPr>
              <a:t>2.5%</a:t>
            </a:r>
            <a:r>
              <a:rPr sz="2000" b="1" spc="-30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2000" b="1" spc="-10" dirty="0">
                <a:solidFill>
                  <a:srgbClr val="007298"/>
                </a:solidFill>
                <a:latin typeface="Century Gothic"/>
                <a:cs typeface="Century Gothic"/>
              </a:rPr>
              <a:t>minimum requirement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sz="half" idx="3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41300" algn="l"/>
              </a:tabLst>
            </a:pPr>
            <a:r>
              <a:rPr dirty="0"/>
              <a:t>Also,</a:t>
            </a:r>
            <a:r>
              <a:rPr spc="-65" dirty="0"/>
              <a:t> </a:t>
            </a:r>
            <a:r>
              <a:rPr dirty="0"/>
              <a:t>beginning</a:t>
            </a:r>
            <a:r>
              <a:rPr spc="-40" dirty="0"/>
              <a:t> </a:t>
            </a:r>
            <a:r>
              <a:rPr spc="-10" dirty="0"/>
              <a:t>FY25-</a:t>
            </a:r>
            <a:r>
              <a:rPr dirty="0"/>
              <a:t>26,</a:t>
            </a:r>
            <a:r>
              <a:rPr spc="-50" dirty="0"/>
              <a:t> </a:t>
            </a:r>
            <a:r>
              <a:rPr dirty="0"/>
              <a:t>MPOs</a:t>
            </a:r>
            <a:r>
              <a:rPr spc="-60" dirty="0"/>
              <a:t> </a:t>
            </a:r>
            <a:r>
              <a:rPr spc="-20" dirty="0"/>
              <a:t>will </a:t>
            </a:r>
            <a:r>
              <a:rPr dirty="0"/>
              <a:t>be</a:t>
            </a:r>
            <a:r>
              <a:rPr spc="-30" dirty="0"/>
              <a:t> </a:t>
            </a:r>
            <a:r>
              <a:rPr dirty="0"/>
              <a:t>able</a:t>
            </a:r>
            <a:r>
              <a:rPr spc="-25" dirty="0"/>
              <a:t> </a:t>
            </a:r>
            <a:r>
              <a:rPr dirty="0"/>
              <a:t>to</a:t>
            </a:r>
            <a:r>
              <a:rPr spc="-35" dirty="0"/>
              <a:t> </a:t>
            </a:r>
            <a:r>
              <a:rPr b="1" dirty="0">
                <a:solidFill>
                  <a:srgbClr val="007298"/>
                </a:solidFill>
                <a:latin typeface="Century Gothic"/>
                <a:cs typeface="Century Gothic"/>
              </a:rPr>
              <a:t>waive</a:t>
            </a:r>
            <a:r>
              <a:rPr b="1" spc="-20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b="1" dirty="0">
                <a:solidFill>
                  <a:srgbClr val="007298"/>
                </a:solidFill>
                <a:latin typeface="Century Gothic"/>
                <a:cs typeface="Century Gothic"/>
              </a:rPr>
              <a:t>the</a:t>
            </a:r>
            <a:r>
              <a:rPr b="1" spc="-2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b="1" dirty="0">
                <a:solidFill>
                  <a:srgbClr val="007298"/>
                </a:solidFill>
                <a:latin typeface="Century Gothic"/>
                <a:cs typeface="Century Gothic"/>
              </a:rPr>
              <a:t>local</a:t>
            </a:r>
            <a:r>
              <a:rPr b="1" spc="-3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b="1" spc="-10" dirty="0">
                <a:solidFill>
                  <a:srgbClr val="007298"/>
                </a:solidFill>
                <a:latin typeface="Century Gothic"/>
                <a:cs typeface="Century Gothic"/>
              </a:rPr>
              <a:t>match </a:t>
            </a:r>
            <a:r>
              <a:rPr dirty="0"/>
              <a:t>requirement</a:t>
            </a:r>
            <a:r>
              <a:rPr spc="-35" dirty="0"/>
              <a:t> </a:t>
            </a:r>
            <a:r>
              <a:rPr dirty="0"/>
              <a:t>for</a:t>
            </a:r>
            <a:r>
              <a:rPr spc="-55" dirty="0"/>
              <a:t> </a:t>
            </a:r>
            <a:r>
              <a:rPr dirty="0"/>
              <a:t>CS</a:t>
            </a:r>
            <a:r>
              <a:rPr spc="-50" dirty="0"/>
              <a:t> </a:t>
            </a:r>
            <a:r>
              <a:rPr dirty="0"/>
              <a:t>activities</a:t>
            </a:r>
            <a:r>
              <a:rPr spc="-40" dirty="0"/>
              <a:t> </a:t>
            </a:r>
            <a:r>
              <a:rPr spc="-25" dirty="0"/>
              <a:t>for </a:t>
            </a:r>
            <a:r>
              <a:rPr dirty="0"/>
              <a:t>eligible</a:t>
            </a:r>
            <a:r>
              <a:rPr spc="-75" dirty="0"/>
              <a:t> </a:t>
            </a:r>
            <a:r>
              <a:rPr dirty="0"/>
              <a:t>projects</a:t>
            </a:r>
            <a:r>
              <a:rPr spc="-65" dirty="0"/>
              <a:t> </a:t>
            </a:r>
            <a:r>
              <a:rPr dirty="0"/>
              <a:t>funded</a:t>
            </a:r>
            <a:r>
              <a:rPr spc="-60" dirty="0"/>
              <a:t> </a:t>
            </a:r>
            <a:r>
              <a:rPr dirty="0"/>
              <a:t>under</a:t>
            </a:r>
            <a:r>
              <a:rPr spc="-60" dirty="0"/>
              <a:t> </a:t>
            </a:r>
            <a:r>
              <a:rPr spc="-25" dirty="0"/>
              <a:t>the </a:t>
            </a:r>
            <a:r>
              <a:rPr b="1" dirty="0">
                <a:solidFill>
                  <a:srgbClr val="007298"/>
                </a:solidFill>
                <a:latin typeface="Century Gothic"/>
                <a:cs typeface="Century Gothic"/>
              </a:rPr>
              <a:t>Strategic</a:t>
            </a:r>
            <a:r>
              <a:rPr b="1" spc="-6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b="1" dirty="0">
                <a:solidFill>
                  <a:srgbClr val="007298"/>
                </a:solidFill>
                <a:latin typeface="Century Gothic"/>
                <a:cs typeface="Century Gothic"/>
              </a:rPr>
              <a:t>Partnerships</a:t>
            </a:r>
            <a:r>
              <a:rPr b="1" spc="-5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dirty="0"/>
              <a:t>grants</a:t>
            </a:r>
            <a:r>
              <a:rPr spc="-55" dirty="0"/>
              <a:t> </a:t>
            </a:r>
            <a:r>
              <a:rPr spc="-10" dirty="0"/>
              <a:t>(FHWA </a:t>
            </a:r>
            <a:r>
              <a:rPr dirty="0"/>
              <a:t>SPR</a:t>
            </a:r>
            <a:r>
              <a:rPr spc="-20" dirty="0"/>
              <a:t> </a:t>
            </a:r>
            <a:r>
              <a:rPr dirty="0"/>
              <a:t>&amp;</a:t>
            </a:r>
            <a:r>
              <a:rPr spc="-25" dirty="0"/>
              <a:t> </a:t>
            </a:r>
            <a:r>
              <a:rPr dirty="0"/>
              <a:t>FTA</a:t>
            </a:r>
            <a:r>
              <a:rPr spc="-20" dirty="0"/>
              <a:t> </a:t>
            </a:r>
            <a:r>
              <a:rPr spc="-10" dirty="0"/>
              <a:t>5304)</a:t>
            </a:r>
          </a:p>
          <a:p>
            <a:pPr marL="241300" marR="103505" indent="-228600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tabLst>
                <a:tab pos="241300" algn="l"/>
              </a:tabLst>
            </a:pPr>
            <a:r>
              <a:rPr dirty="0"/>
              <a:t>MPOs</a:t>
            </a:r>
            <a:r>
              <a:rPr spc="-25" dirty="0"/>
              <a:t> </a:t>
            </a:r>
            <a:r>
              <a:rPr dirty="0"/>
              <a:t>must</a:t>
            </a:r>
            <a:r>
              <a:rPr spc="-40" dirty="0"/>
              <a:t> </a:t>
            </a:r>
            <a:r>
              <a:rPr b="1" dirty="0">
                <a:solidFill>
                  <a:srgbClr val="007298"/>
                </a:solidFill>
                <a:latin typeface="Century Gothic"/>
                <a:cs typeface="Century Gothic"/>
              </a:rPr>
              <a:t>submit</a:t>
            </a:r>
            <a:r>
              <a:rPr b="1" spc="-40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b="1" dirty="0">
                <a:solidFill>
                  <a:srgbClr val="007298"/>
                </a:solidFill>
                <a:latin typeface="Century Gothic"/>
                <a:cs typeface="Century Gothic"/>
              </a:rPr>
              <a:t>a</a:t>
            </a:r>
            <a:r>
              <a:rPr b="1" spc="-2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b="1" dirty="0">
                <a:solidFill>
                  <a:srgbClr val="007298"/>
                </a:solidFill>
                <a:latin typeface="Century Gothic"/>
                <a:cs typeface="Century Gothic"/>
              </a:rPr>
              <a:t>request</a:t>
            </a:r>
            <a:r>
              <a:rPr b="1" spc="-30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pc="-25" dirty="0"/>
              <a:t>for </a:t>
            </a:r>
            <a:r>
              <a:rPr dirty="0"/>
              <a:t>Caltrans</a:t>
            </a:r>
            <a:r>
              <a:rPr spc="-50" dirty="0"/>
              <a:t> </a:t>
            </a:r>
            <a:r>
              <a:rPr dirty="0"/>
              <a:t>to</a:t>
            </a:r>
            <a:r>
              <a:rPr spc="-45" dirty="0"/>
              <a:t> </a:t>
            </a:r>
            <a:r>
              <a:rPr dirty="0"/>
              <a:t>review</a:t>
            </a:r>
            <a:r>
              <a:rPr spc="-40" dirty="0"/>
              <a:t> </a:t>
            </a:r>
            <a:r>
              <a:rPr dirty="0"/>
              <a:t>the</a:t>
            </a:r>
            <a:r>
              <a:rPr spc="-50" dirty="0"/>
              <a:t> </a:t>
            </a:r>
            <a:r>
              <a:rPr spc="-10" dirty="0"/>
              <a:t>proposed </a:t>
            </a:r>
            <a:r>
              <a:rPr dirty="0"/>
              <a:t>work</a:t>
            </a:r>
            <a:r>
              <a:rPr spc="-40" dirty="0"/>
              <a:t> </a:t>
            </a:r>
            <a:r>
              <a:rPr dirty="0"/>
              <a:t>elements</a:t>
            </a:r>
            <a:r>
              <a:rPr spc="-20" dirty="0"/>
              <a:t> </a:t>
            </a:r>
            <a:r>
              <a:rPr dirty="0"/>
              <a:t>and</a:t>
            </a:r>
            <a:r>
              <a:rPr spc="-30" dirty="0"/>
              <a:t> </a:t>
            </a:r>
            <a:r>
              <a:rPr dirty="0"/>
              <a:t>must</a:t>
            </a:r>
            <a:r>
              <a:rPr spc="-35" dirty="0"/>
              <a:t> </a:t>
            </a:r>
            <a:r>
              <a:rPr spc="-20" dirty="0"/>
              <a:t>have </a:t>
            </a:r>
            <a:r>
              <a:rPr dirty="0"/>
              <a:t>Caltrans</a:t>
            </a:r>
            <a:r>
              <a:rPr spc="-45" dirty="0"/>
              <a:t> </a:t>
            </a:r>
            <a:r>
              <a:rPr dirty="0"/>
              <a:t>approval</a:t>
            </a:r>
            <a:r>
              <a:rPr spc="-35" dirty="0"/>
              <a:t> </a:t>
            </a:r>
            <a:r>
              <a:rPr dirty="0"/>
              <a:t>prior</a:t>
            </a:r>
            <a:r>
              <a:rPr spc="-45" dirty="0"/>
              <a:t> </a:t>
            </a:r>
            <a:r>
              <a:rPr dirty="0"/>
              <a:t>to</a:t>
            </a:r>
            <a:r>
              <a:rPr spc="-40" dirty="0"/>
              <a:t> </a:t>
            </a:r>
            <a:r>
              <a:rPr spc="-10" dirty="0"/>
              <a:t>initiating </a:t>
            </a:r>
            <a:r>
              <a:rPr spc="-20" dirty="0"/>
              <a:t>work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8</a:t>
            </a:fld>
            <a:endParaRPr spc="-25" dirty="0"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CALTRANS</a:t>
            </a:r>
            <a:r>
              <a:rPr spc="140" dirty="0"/>
              <a:t>  </a:t>
            </a:r>
            <a:r>
              <a:rPr dirty="0"/>
              <a:t>|</a:t>
            </a:r>
            <a:r>
              <a:rPr spc="120" dirty="0"/>
              <a:t>  </a:t>
            </a:r>
            <a:r>
              <a:rPr dirty="0"/>
              <a:t>DIVISION</a:t>
            </a:r>
            <a:r>
              <a:rPr spc="10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10" dirty="0"/>
              <a:t>TRANSPORTATION</a:t>
            </a:r>
            <a:r>
              <a:rPr spc="5" dirty="0"/>
              <a:t> </a:t>
            </a:r>
            <a:r>
              <a:rPr spc="-10" dirty="0"/>
              <a:t>PLANNING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Updated OWPA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88073" y="0"/>
            <a:ext cx="5501639" cy="5839206"/>
          </a:xfrm>
          <a:prstGeom prst="rect">
            <a:avLst/>
          </a:prstGeom>
        </p:spPr>
      </p:pic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006602"/>
            <a:ext cx="1005205" cy="348615"/>
          </a:xfrm>
          <a:custGeom>
            <a:avLst/>
            <a:gdLst/>
            <a:ahLst/>
            <a:cxnLst/>
            <a:rect l="l" t="t" r="r" b="b"/>
            <a:pathLst>
              <a:path w="1005205" h="348615">
                <a:moveTo>
                  <a:pt x="964311" y="0"/>
                </a:moveTo>
                <a:lnTo>
                  <a:pt x="40767" y="0"/>
                </a:lnTo>
                <a:lnTo>
                  <a:pt x="0" y="0"/>
                </a:lnTo>
                <a:lnTo>
                  <a:pt x="0" y="348233"/>
                </a:lnTo>
                <a:lnTo>
                  <a:pt x="964311" y="348233"/>
                </a:lnTo>
                <a:lnTo>
                  <a:pt x="980164" y="345025"/>
                </a:lnTo>
                <a:lnTo>
                  <a:pt x="993124" y="336280"/>
                </a:lnTo>
                <a:lnTo>
                  <a:pt x="1001869" y="323320"/>
                </a:lnTo>
                <a:lnTo>
                  <a:pt x="1005078" y="307466"/>
                </a:lnTo>
                <a:lnTo>
                  <a:pt x="1005078" y="40766"/>
                </a:lnTo>
                <a:lnTo>
                  <a:pt x="1001869" y="24913"/>
                </a:lnTo>
                <a:lnTo>
                  <a:pt x="993124" y="11953"/>
                </a:lnTo>
                <a:lnTo>
                  <a:pt x="980164" y="3208"/>
                </a:lnTo>
                <a:lnTo>
                  <a:pt x="964311" y="0"/>
                </a:lnTo>
                <a:close/>
              </a:path>
            </a:pathLst>
          </a:custGeom>
          <a:solidFill>
            <a:srgbClr val="3EB1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3880" y="0"/>
            <a:ext cx="11628120" cy="111760"/>
          </a:xfrm>
          <a:custGeom>
            <a:avLst/>
            <a:gdLst/>
            <a:ahLst/>
            <a:cxnLst/>
            <a:rect l="l" t="t" r="r" b="b"/>
            <a:pathLst>
              <a:path w="11628120" h="111760">
                <a:moveTo>
                  <a:pt x="0" y="111252"/>
                </a:moveTo>
                <a:lnTo>
                  <a:pt x="11628120" y="111252"/>
                </a:lnTo>
                <a:lnTo>
                  <a:pt x="11628120" y="0"/>
                </a:lnTo>
                <a:lnTo>
                  <a:pt x="0" y="0"/>
                </a:lnTo>
                <a:lnTo>
                  <a:pt x="0" y="111252"/>
                </a:lnTo>
                <a:close/>
              </a:path>
            </a:pathLst>
          </a:custGeom>
          <a:solidFill>
            <a:srgbClr val="66D2D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 descr="Updated OWPA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04332" y="1520952"/>
            <a:ext cx="6323838" cy="3412235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3266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Updated</a:t>
            </a:r>
            <a:r>
              <a:rPr spc="-40" dirty="0"/>
              <a:t> </a:t>
            </a:r>
            <a:r>
              <a:rPr spc="-20" dirty="0"/>
              <a:t>OWPA</a:t>
            </a:r>
          </a:p>
        </p:txBody>
      </p:sp>
      <p:sp>
        <p:nvSpPr>
          <p:cNvPr id="7" name="object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563880" cy="6845934"/>
          </a:xfrm>
          <a:custGeom>
            <a:avLst/>
            <a:gdLst/>
            <a:ahLst/>
            <a:cxnLst/>
            <a:rect l="l" t="t" r="r" b="b"/>
            <a:pathLst>
              <a:path w="563880" h="6845934">
                <a:moveTo>
                  <a:pt x="0" y="6845681"/>
                </a:moveTo>
                <a:lnTo>
                  <a:pt x="0" y="0"/>
                </a:lnTo>
                <a:lnTo>
                  <a:pt x="563880" y="0"/>
                </a:lnTo>
                <a:lnTo>
                  <a:pt x="563880" y="6845681"/>
                </a:lnTo>
                <a:lnTo>
                  <a:pt x="0" y="6845681"/>
                </a:lnTo>
                <a:close/>
              </a:path>
            </a:pathLst>
          </a:custGeom>
          <a:solidFill>
            <a:srgbClr val="4B4E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263396" y="2494788"/>
            <a:ext cx="3895725" cy="3201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41300" algn="l"/>
              </a:tabLst>
            </a:pPr>
            <a:r>
              <a:rPr sz="2000" dirty="0">
                <a:latin typeface="Century Gothic"/>
                <a:cs typeface="Century Gothic"/>
              </a:rPr>
              <a:t>Beginning</a:t>
            </a:r>
            <a:r>
              <a:rPr sz="2000" spc="-2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FY</a:t>
            </a:r>
            <a:r>
              <a:rPr sz="2000" spc="-45" dirty="0">
                <a:latin typeface="Century Gothic"/>
                <a:cs typeface="Century Gothic"/>
              </a:rPr>
              <a:t> </a:t>
            </a:r>
            <a:r>
              <a:rPr sz="2000" spc="-10" dirty="0">
                <a:latin typeface="Century Gothic"/>
                <a:cs typeface="Century Gothic"/>
              </a:rPr>
              <a:t>25-</a:t>
            </a:r>
            <a:r>
              <a:rPr sz="2000" dirty="0">
                <a:latin typeface="Century Gothic"/>
                <a:cs typeface="Century Gothic"/>
              </a:rPr>
              <a:t>26,</a:t>
            </a:r>
            <a:r>
              <a:rPr sz="2000" spc="-5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we</a:t>
            </a:r>
            <a:r>
              <a:rPr sz="2000" spc="-5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will</a:t>
            </a:r>
            <a:r>
              <a:rPr sz="2000" spc="-55" dirty="0">
                <a:latin typeface="Century Gothic"/>
                <a:cs typeface="Century Gothic"/>
              </a:rPr>
              <a:t> </a:t>
            </a:r>
            <a:r>
              <a:rPr sz="2000" spc="-25" dirty="0">
                <a:latin typeface="Century Gothic"/>
                <a:cs typeface="Century Gothic"/>
              </a:rPr>
              <a:t>be </a:t>
            </a:r>
            <a:r>
              <a:rPr sz="2000" dirty="0">
                <a:latin typeface="Century Gothic"/>
                <a:cs typeface="Century Gothic"/>
              </a:rPr>
              <a:t>utilizing</a:t>
            </a:r>
            <a:r>
              <a:rPr sz="2000" spc="-4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a</a:t>
            </a:r>
            <a:r>
              <a:rPr sz="2000" spc="-5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revised</a:t>
            </a:r>
            <a:r>
              <a:rPr sz="2000" spc="-15" dirty="0">
                <a:latin typeface="Century Gothic"/>
                <a:cs typeface="Century Gothic"/>
              </a:rPr>
              <a:t> </a:t>
            </a:r>
            <a:r>
              <a:rPr sz="2000" b="1" dirty="0">
                <a:solidFill>
                  <a:srgbClr val="007298"/>
                </a:solidFill>
                <a:latin typeface="Century Gothic"/>
                <a:cs typeface="Century Gothic"/>
              </a:rPr>
              <a:t>OWPA</a:t>
            </a:r>
            <a:r>
              <a:rPr sz="2000" b="1" spc="-50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2000" spc="-20" dirty="0">
                <a:latin typeface="Century Gothic"/>
                <a:cs typeface="Century Gothic"/>
              </a:rPr>
              <a:t>form </a:t>
            </a:r>
            <a:r>
              <a:rPr sz="2000" dirty="0">
                <a:latin typeface="Century Gothic"/>
                <a:cs typeface="Century Gothic"/>
              </a:rPr>
              <a:t>which</a:t>
            </a:r>
            <a:r>
              <a:rPr sz="2000" spc="-4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has</a:t>
            </a:r>
            <a:r>
              <a:rPr sz="2000" spc="-3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new</a:t>
            </a:r>
            <a:r>
              <a:rPr sz="2000" spc="-4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rows</a:t>
            </a:r>
            <a:r>
              <a:rPr sz="2000" spc="-45" dirty="0">
                <a:latin typeface="Century Gothic"/>
                <a:cs typeface="Century Gothic"/>
              </a:rPr>
              <a:t> </a:t>
            </a:r>
            <a:r>
              <a:rPr sz="2000" spc="-25" dirty="0">
                <a:latin typeface="Century Gothic"/>
                <a:cs typeface="Century Gothic"/>
              </a:rPr>
              <a:t>for </a:t>
            </a:r>
            <a:r>
              <a:rPr sz="2000" dirty="0">
                <a:latin typeface="Century Gothic"/>
                <a:cs typeface="Century Gothic"/>
              </a:rPr>
              <a:t>tracking</a:t>
            </a:r>
            <a:r>
              <a:rPr sz="2000" spc="-5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the</a:t>
            </a:r>
            <a:r>
              <a:rPr sz="2000" spc="-5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CPG</a:t>
            </a:r>
            <a:r>
              <a:rPr sz="2000" spc="-4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funds</a:t>
            </a:r>
            <a:r>
              <a:rPr sz="2000" spc="-50" dirty="0">
                <a:latin typeface="Century Gothic"/>
                <a:cs typeface="Century Gothic"/>
              </a:rPr>
              <a:t> </a:t>
            </a:r>
            <a:r>
              <a:rPr sz="2000" spc="-20" dirty="0">
                <a:latin typeface="Century Gothic"/>
                <a:cs typeface="Century Gothic"/>
              </a:rPr>
              <a:t>that </a:t>
            </a:r>
            <a:r>
              <a:rPr sz="2000" dirty="0">
                <a:latin typeface="Century Gothic"/>
                <a:cs typeface="Century Gothic"/>
              </a:rPr>
              <a:t>are</a:t>
            </a:r>
            <a:r>
              <a:rPr sz="2000" spc="-3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using</a:t>
            </a:r>
            <a:r>
              <a:rPr sz="2000" spc="-2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the</a:t>
            </a:r>
            <a:r>
              <a:rPr sz="2000" spc="-3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CS</a:t>
            </a:r>
            <a:r>
              <a:rPr sz="2000" spc="-3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local</a:t>
            </a:r>
            <a:r>
              <a:rPr sz="2000" spc="-25" dirty="0">
                <a:latin typeface="Century Gothic"/>
                <a:cs typeface="Century Gothic"/>
              </a:rPr>
              <a:t> </a:t>
            </a:r>
            <a:r>
              <a:rPr sz="2000" spc="-10" dirty="0">
                <a:latin typeface="Century Gothic"/>
                <a:cs typeface="Century Gothic"/>
              </a:rPr>
              <a:t>match waiver.</a:t>
            </a:r>
            <a:endParaRPr sz="2000">
              <a:latin typeface="Century Gothic"/>
              <a:cs typeface="Century Gothic"/>
            </a:endParaRPr>
          </a:p>
          <a:p>
            <a:pPr marL="241300" marR="170815" indent="-228600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tabLst>
                <a:tab pos="241300" algn="l"/>
              </a:tabLst>
            </a:pPr>
            <a:r>
              <a:rPr sz="2000" dirty="0">
                <a:latin typeface="Century Gothic"/>
                <a:cs typeface="Century Gothic"/>
              </a:rPr>
              <a:t>We</a:t>
            </a:r>
            <a:r>
              <a:rPr sz="2000" spc="-3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will</a:t>
            </a:r>
            <a:r>
              <a:rPr sz="2000" spc="-3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share</a:t>
            </a:r>
            <a:r>
              <a:rPr sz="2000" spc="-2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this</a:t>
            </a:r>
            <a:r>
              <a:rPr sz="2000" spc="-35" dirty="0">
                <a:latin typeface="Century Gothic"/>
                <a:cs typeface="Century Gothic"/>
              </a:rPr>
              <a:t> </a:t>
            </a:r>
            <a:r>
              <a:rPr sz="2000" spc="-25" dirty="0">
                <a:latin typeface="Century Gothic"/>
                <a:cs typeface="Century Gothic"/>
              </a:rPr>
              <a:t>out </a:t>
            </a:r>
            <a:r>
              <a:rPr sz="2000" dirty="0">
                <a:latin typeface="Century Gothic"/>
                <a:cs typeface="Century Gothic"/>
              </a:rPr>
              <a:t>beginning</a:t>
            </a:r>
            <a:r>
              <a:rPr sz="2000" spc="-4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in</a:t>
            </a:r>
            <a:r>
              <a:rPr sz="2000" spc="-5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the</a:t>
            </a:r>
            <a:r>
              <a:rPr sz="2000" spc="-6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new</a:t>
            </a:r>
            <a:r>
              <a:rPr sz="2000" spc="-55" dirty="0">
                <a:latin typeface="Century Gothic"/>
                <a:cs typeface="Century Gothic"/>
              </a:rPr>
              <a:t> </a:t>
            </a:r>
            <a:r>
              <a:rPr sz="2000" spc="-20" dirty="0">
                <a:latin typeface="Century Gothic"/>
                <a:cs typeface="Century Gothic"/>
              </a:rPr>
              <a:t>year, </a:t>
            </a:r>
            <a:r>
              <a:rPr sz="2000" dirty="0">
                <a:latin typeface="Century Gothic"/>
                <a:cs typeface="Century Gothic"/>
              </a:rPr>
              <a:t>because</a:t>
            </a:r>
            <a:r>
              <a:rPr sz="2000" spc="-3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it</a:t>
            </a:r>
            <a:r>
              <a:rPr sz="2000" spc="-4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will</a:t>
            </a:r>
            <a:r>
              <a:rPr sz="2000" spc="-4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also</a:t>
            </a:r>
            <a:r>
              <a:rPr sz="2000" spc="-4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have</a:t>
            </a:r>
            <a:r>
              <a:rPr sz="2000" spc="-30" dirty="0">
                <a:latin typeface="Century Gothic"/>
                <a:cs typeface="Century Gothic"/>
              </a:rPr>
              <a:t> </a:t>
            </a:r>
            <a:r>
              <a:rPr sz="2000" spc="-25" dirty="0">
                <a:latin typeface="Century Gothic"/>
                <a:cs typeface="Century Gothic"/>
              </a:rPr>
              <a:t>the </a:t>
            </a:r>
            <a:r>
              <a:rPr sz="2000" dirty="0">
                <a:latin typeface="Century Gothic"/>
                <a:cs typeface="Century Gothic"/>
              </a:rPr>
              <a:t>updated</a:t>
            </a:r>
            <a:r>
              <a:rPr sz="2000" spc="-2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years</a:t>
            </a:r>
            <a:r>
              <a:rPr sz="2000" spc="-3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for</a:t>
            </a:r>
            <a:r>
              <a:rPr sz="2000" spc="-3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the</a:t>
            </a:r>
            <a:r>
              <a:rPr sz="2000" spc="-35" dirty="0">
                <a:latin typeface="Century Gothic"/>
                <a:cs typeface="Century Gothic"/>
              </a:rPr>
              <a:t> </a:t>
            </a:r>
            <a:r>
              <a:rPr sz="2000" spc="-20" dirty="0">
                <a:latin typeface="Century Gothic"/>
                <a:cs typeface="Century Gothic"/>
              </a:rPr>
              <a:t>MFTA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9</a:t>
            </a:fld>
            <a:endParaRPr spc="-25" dirty="0"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CALTRANS</a:t>
            </a:r>
            <a:r>
              <a:rPr spc="140" dirty="0"/>
              <a:t>  </a:t>
            </a:r>
            <a:r>
              <a:rPr dirty="0"/>
              <a:t>|</a:t>
            </a:r>
            <a:r>
              <a:rPr spc="120" dirty="0"/>
              <a:t>  </a:t>
            </a:r>
            <a:r>
              <a:rPr dirty="0"/>
              <a:t>DIVISION</a:t>
            </a:r>
            <a:r>
              <a:rPr spc="10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10" dirty="0"/>
              <a:t>TRANSPORTATION</a:t>
            </a:r>
            <a:r>
              <a:rPr spc="5" dirty="0"/>
              <a:t> </a:t>
            </a:r>
            <a:r>
              <a:rPr spc="-10" dirty="0"/>
              <a:t>PLANNING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Grant Amendments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88073" y="0"/>
            <a:ext cx="5501639" cy="5849111"/>
          </a:xfrm>
          <a:prstGeom prst="rect">
            <a:avLst/>
          </a:prstGeom>
        </p:spPr>
      </p:pic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006602"/>
            <a:ext cx="1005205" cy="348615"/>
          </a:xfrm>
          <a:custGeom>
            <a:avLst/>
            <a:gdLst/>
            <a:ahLst/>
            <a:cxnLst/>
            <a:rect l="l" t="t" r="r" b="b"/>
            <a:pathLst>
              <a:path w="1005205" h="348615">
                <a:moveTo>
                  <a:pt x="964311" y="0"/>
                </a:moveTo>
                <a:lnTo>
                  <a:pt x="40767" y="0"/>
                </a:lnTo>
                <a:lnTo>
                  <a:pt x="0" y="0"/>
                </a:lnTo>
                <a:lnTo>
                  <a:pt x="0" y="348233"/>
                </a:lnTo>
                <a:lnTo>
                  <a:pt x="964311" y="348233"/>
                </a:lnTo>
                <a:lnTo>
                  <a:pt x="980164" y="345025"/>
                </a:lnTo>
                <a:lnTo>
                  <a:pt x="993124" y="336280"/>
                </a:lnTo>
                <a:lnTo>
                  <a:pt x="1001869" y="323320"/>
                </a:lnTo>
                <a:lnTo>
                  <a:pt x="1005078" y="307466"/>
                </a:lnTo>
                <a:lnTo>
                  <a:pt x="1005078" y="40766"/>
                </a:lnTo>
                <a:lnTo>
                  <a:pt x="1001869" y="24913"/>
                </a:lnTo>
                <a:lnTo>
                  <a:pt x="993124" y="11953"/>
                </a:lnTo>
                <a:lnTo>
                  <a:pt x="980164" y="3208"/>
                </a:lnTo>
                <a:lnTo>
                  <a:pt x="964311" y="0"/>
                </a:lnTo>
                <a:close/>
              </a:path>
            </a:pathLst>
          </a:custGeom>
          <a:solidFill>
            <a:srgbClr val="3EB1C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 descr="Grant Amendments"/>
          <p:cNvGrpSpPr/>
          <p:nvPr/>
        </p:nvGrpSpPr>
        <p:grpSpPr>
          <a:xfrm>
            <a:off x="0" y="0"/>
            <a:ext cx="12192000" cy="6845934"/>
            <a:chOff x="0" y="0"/>
            <a:chExt cx="12192000" cy="6845934"/>
          </a:xfrm>
        </p:grpSpPr>
        <p:sp>
          <p:nvSpPr>
            <p:cNvPr id="5" name="object 5"/>
            <p:cNvSpPr/>
            <p:nvPr/>
          </p:nvSpPr>
          <p:spPr>
            <a:xfrm>
              <a:off x="563880" y="0"/>
              <a:ext cx="11628120" cy="111760"/>
            </a:xfrm>
            <a:custGeom>
              <a:avLst/>
              <a:gdLst/>
              <a:ahLst/>
              <a:cxnLst/>
              <a:rect l="l" t="t" r="r" b="b"/>
              <a:pathLst>
                <a:path w="11628120" h="111760">
                  <a:moveTo>
                    <a:pt x="0" y="111252"/>
                  </a:moveTo>
                  <a:lnTo>
                    <a:pt x="11628120" y="111252"/>
                  </a:lnTo>
                  <a:lnTo>
                    <a:pt x="11628120" y="0"/>
                  </a:lnTo>
                  <a:lnTo>
                    <a:pt x="0" y="0"/>
                  </a:lnTo>
                  <a:lnTo>
                    <a:pt x="0" y="111252"/>
                  </a:lnTo>
                  <a:close/>
                </a:path>
              </a:pathLst>
            </a:custGeom>
            <a:solidFill>
              <a:srgbClr val="66D2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563880" cy="6845934"/>
            </a:xfrm>
            <a:custGeom>
              <a:avLst/>
              <a:gdLst/>
              <a:ahLst/>
              <a:cxnLst/>
              <a:rect l="l" t="t" r="r" b="b"/>
              <a:pathLst>
                <a:path w="563880" h="6845934">
                  <a:moveTo>
                    <a:pt x="0" y="6845681"/>
                  </a:moveTo>
                  <a:lnTo>
                    <a:pt x="0" y="0"/>
                  </a:lnTo>
                  <a:lnTo>
                    <a:pt x="563880" y="0"/>
                  </a:lnTo>
                  <a:lnTo>
                    <a:pt x="563880" y="6845681"/>
                  </a:lnTo>
                  <a:lnTo>
                    <a:pt x="0" y="6845681"/>
                  </a:lnTo>
                  <a:close/>
                </a:path>
              </a:pathLst>
            </a:custGeom>
            <a:solidFill>
              <a:srgbClr val="4B4E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83907" y="1389126"/>
              <a:ext cx="5220461" cy="317068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76616" y="1523111"/>
              <a:ext cx="3252216" cy="3264535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3266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Grant</a:t>
            </a:r>
            <a:r>
              <a:rPr spc="-35" dirty="0"/>
              <a:t> </a:t>
            </a:r>
            <a:r>
              <a:rPr spc="-10" dirty="0"/>
              <a:t>Amendments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10</a:t>
            </a:fld>
            <a:endParaRPr spc="-25" dirty="0"/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CALTRANS</a:t>
            </a:r>
            <a:r>
              <a:rPr spc="140" dirty="0"/>
              <a:t>  </a:t>
            </a:r>
            <a:r>
              <a:rPr dirty="0"/>
              <a:t>|</a:t>
            </a:r>
            <a:r>
              <a:rPr spc="120" dirty="0"/>
              <a:t>  </a:t>
            </a:r>
            <a:r>
              <a:rPr dirty="0"/>
              <a:t>DIVISION</a:t>
            </a:r>
            <a:r>
              <a:rPr spc="10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10" dirty="0"/>
              <a:t>TRANSPORTATION</a:t>
            </a:r>
            <a:r>
              <a:rPr spc="5" dirty="0"/>
              <a:t> </a:t>
            </a:r>
            <a:r>
              <a:rPr spc="-10" dirty="0"/>
              <a:t>PLANNING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263396" y="2495042"/>
            <a:ext cx="4601845" cy="3298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793115" indent="-2286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41300" algn="l"/>
              </a:tabLst>
            </a:pPr>
            <a:r>
              <a:rPr sz="1800" dirty="0">
                <a:latin typeface="Century Gothic"/>
                <a:cs typeface="Century Gothic"/>
              </a:rPr>
              <a:t>We</a:t>
            </a:r>
            <a:r>
              <a:rPr sz="1800" spc="-6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have</a:t>
            </a:r>
            <a:r>
              <a:rPr sz="1800" spc="-6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streamlined</a:t>
            </a:r>
            <a:r>
              <a:rPr sz="1800" spc="-4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the</a:t>
            </a:r>
            <a:r>
              <a:rPr sz="1800" spc="-50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grant </a:t>
            </a:r>
            <a:r>
              <a:rPr sz="1800" dirty="0">
                <a:latin typeface="Century Gothic"/>
                <a:cs typeface="Century Gothic"/>
              </a:rPr>
              <a:t>amendments</a:t>
            </a:r>
            <a:r>
              <a:rPr sz="1800" spc="-5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process</a:t>
            </a:r>
            <a:r>
              <a:rPr sz="1800" spc="-5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to</a:t>
            </a:r>
            <a:r>
              <a:rPr sz="1800" spc="-65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reduce </a:t>
            </a:r>
            <a:r>
              <a:rPr sz="1800" dirty="0">
                <a:latin typeface="Century Gothic"/>
                <a:cs typeface="Century Gothic"/>
              </a:rPr>
              <a:t>administrative</a:t>
            </a:r>
            <a:r>
              <a:rPr sz="1800" spc="-105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burdens.</a:t>
            </a:r>
            <a:endParaRPr sz="1800">
              <a:latin typeface="Century Gothic"/>
              <a:cs typeface="Century Gothic"/>
            </a:endParaRPr>
          </a:p>
          <a:p>
            <a:pPr marL="241300" marR="65405" indent="-228600">
              <a:lnSpc>
                <a:spcPct val="100000"/>
              </a:lnSpc>
              <a:spcBef>
                <a:spcPts val="1005"/>
              </a:spcBef>
              <a:buFont typeface="Arial"/>
              <a:buChar char="•"/>
              <a:tabLst>
                <a:tab pos="241300" algn="l"/>
              </a:tabLst>
            </a:pPr>
            <a:r>
              <a:rPr sz="1800" b="1" dirty="0">
                <a:solidFill>
                  <a:srgbClr val="007298"/>
                </a:solidFill>
                <a:latin typeface="Century Gothic"/>
                <a:cs typeface="Century Gothic"/>
              </a:rPr>
              <a:t>The</a:t>
            </a:r>
            <a:r>
              <a:rPr sz="1800" b="1" spc="-4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007298"/>
                </a:solidFill>
                <a:latin typeface="Century Gothic"/>
                <a:cs typeface="Century Gothic"/>
              </a:rPr>
              <a:t>Change</a:t>
            </a:r>
            <a:r>
              <a:rPr sz="1800" b="1" spc="-40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007298"/>
                </a:solidFill>
                <a:latin typeface="Century Gothic"/>
                <a:cs typeface="Century Gothic"/>
              </a:rPr>
              <a:t>in</a:t>
            </a:r>
            <a:r>
              <a:rPr sz="1800" b="1" spc="-30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007298"/>
                </a:solidFill>
                <a:latin typeface="Century Gothic"/>
                <a:cs typeface="Century Gothic"/>
              </a:rPr>
              <a:t>Grant</a:t>
            </a:r>
            <a:r>
              <a:rPr sz="1800" b="1" spc="-40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007298"/>
                </a:solidFill>
                <a:latin typeface="Century Gothic"/>
                <a:cs typeface="Century Gothic"/>
              </a:rPr>
              <a:t>Agreement</a:t>
            </a:r>
            <a:r>
              <a:rPr sz="1800" b="1" spc="-40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800" b="1" spc="-10" dirty="0">
                <a:solidFill>
                  <a:srgbClr val="007298"/>
                </a:solidFill>
                <a:latin typeface="Century Gothic"/>
                <a:cs typeface="Century Gothic"/>
              </a:rPr>
              <a:t>Terms </a:t>
            </a:r>
            <a:r>
              <a:rPr sz="1800" b="1" dirty="0">
                <a:solidFill>
                  <a:srgbClr val="007298"/>
                </a:solidFill>
                <a:latin typeface="Century Gothic"/>
                <a:cs typeface="Century Gothic"/>
              </a:rPr>
              <a:t>(CAT)</a:t>
            </a:r>
            <a:r>
              <a:rPr sz="1800" b="1" spc="-3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007298"/>
                </a:solidFill>
                <a:latin typeface="Century Gothic"/>
                <a:cs typeface="Century Gothic"/>
              </a:rPr>
              <a:t>form</a:t>
            </a:r>
            <a:r>
              <a:rPr sz="1800" b="1" spc="-4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007298"/>
                </a:solidFill>
                <a:latin typeface="Century Gothic"/>
                <a:cs typeface="Century Gothic"/>
              </a:rPr>
              <a:t>will</a:t>
            </a:r>
            <a:r>
              <a:rPr sz="1800" b="1" spc="-1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007298"/>
                </a:solidFill>
                <a:latin typeface="Century Gothic"/>
                <a:cs typeface="Century Gothic"/>
              </a:rPr>
              <a:t>no</a:t>
            </a:r>
            <a:r>
              <a:rPr sz="1800" b="1" spc="-4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007298"/>
                </a:solidFill>
                <a:latin typeface="Century Gothic"/>
                <a:cs typeface="Century Gothic"/>
              </a:rPr>
              <a:t>longer</a:t>
            </a:r>
            <a:r>
              <a:rPr sz="1800" b="1" spc="-3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007298"/>
                </a:solidFill>
                <a:latin typeface="Century Gothic"/>
                <a:cs typeface="Century Gothic"/>
              </a:rPr>
              <a:t>be</a:t>
            </a:r>
            <a:r>
              <a:rPr sz="1800" b="1" spc="-40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800" b="1" spc="-10" dirty="0">
                <a:solidFill>
                  <a:srgbClr val="007298"/>
                </a:solidFill>
                <a:latin typeface="Century Gothic"/>
                <a:cs typeface="Century Gothic"/>
              </a:rPr>
              <a:t>required.</a:t>
            </a:r>
            <a:endParaRPr sz="1800">
              <a:latin typeface="Century Gothic"/>
              <a:cs typeface="Century Gothic"/>
            </a:endParaRPr>
          </a:p>
          <a:p>
            <a:pPr marL="241300" marR="5080" indent="-228600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tabLst>
                <a:tab pos="241300" algn="l"/>
              </a:tabLst>
            </a:pPr>
            <a:r>
              <a:rPr sz="1800" dirty="0">
                <a:latin typeface="Century Gothic"/>
                <a:cs typeface="Century Gothic"/>
              </a:rPr>
              <a:t>After</a:t>
            </a:r>
            <a:r>
              <a:rPr sz="1800" spc="-2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the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grantee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has</a:t>
            </a:r>
            <a:r>
              <a:rPr sz="1800" spc="-3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programmed</a:t>
            </a:r>
            <a:r>
              <a:rPr sz="1800" spc="-40" dirty="0">
                <a:latin typeface="Century Gothic"/>
                <a:cs typeface="Century Gothic"/>
              </a:rPr>
              <a:t> </a:t>
            </a:r>
            <a:r>
              <a:rPr sz="1800" spc="-25" dirty="0">
                <a:latin typeface="Century Gothic"/>
                <a:cs typeface="Century Gothic"/>
              </a:rPr>
              <a:t>the </a:t>
            </a:r>
            <a:r>
              <a:rPr sz="1800" dirty="0">
                <a:latin typeface="Century Gothic"/>
                <a:cs typeface="Century Gothic"/>
              </a:rPr>
              <a:t>grant</a:t>
            </a:r>
            <a:r>
              <a:rPr sz="1800" spc="-3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into</a:t>
            </a:r>
            <a:r>
              <a:rPr sz="1800" spc="-2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the</a:t>
            </a:r>
            <a:r>
              <a:rPr sz="1800" spc="-2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OWP</a:t>
            </a:r>
            <a:r>
              <a:rPr sz="1800" spc="-3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and</a:t>
            </a:r>
            <a:r>
              <a:rPr sz="1800" spc="-2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has</a:t>
            </a:r>
            <a:r>
              <a:rPr sz="1800" spc="-30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received </a:t>
            </a:r>
            <a:r>
              <a:rPr sz="1800" dirty="0">
                <a:latin typeface="Century Gothic"/>
                <a:cs typeface="Century Gothic"/>
              </a:rPr>
              <a:t>the</a:t>
            </a:r>
            <a:r>
              <a:rPr sz="1800" spc="-4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Notice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to</a:t>
            </a:r>
            <a:r>
              <a:rPr sz="1800" spc="-5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Proceed,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b="1" spc="-10" dirty="0">
                <a:solidFill>
                  <a:srgbClr val="007298"/>
                </a:solidFill>
                <a:latin typeface="Century Gothic"/>
                <a:cs typeface="Century Gothic"/>
              </a:rPr>
              <a:t>grant </a:t>
            </a:r>
            <a:r>
              <a:rPr sz="1800" b="1" dirty="0">
                <a:solidFill>
                  <a:srgbClr val="007298"/>
                </a:solidFill>
                <a:latin typeface="Century Gothic"/>
                <a:cs typeface="Century Gothic"/>
              </a:rPr>
              <a:t>amendments</a:t>
            </a:r>
            <a:r>
              <a:rPr sz="1800" b="1" spc="-60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007298"/>
                </a:solidFill>
                <a:latin typeface="Century Gothic"/>
                <a:cs typeface="Century Gothic"/>
              </a:rPr>
              <a:t>no</a:t>
            </a:r>
            <a:r>
              <a:rPr sz="1800" b="1" spc="-40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007298"/>
                </a:solidFill>
                <a:latin typeface="Century Gothic"/>
                <a:cs typeface="Century Gothic"/>
              </a:rPr>
              <a:t>longer</a:t>
            </a:r>
            <a:r>
              <a:rPr sz="1800" b="1" spc="-3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800" b="1" spc="-10" dirty="0">
                <a:solidFill>
                  <a:srgbClr val="007298"/>
                </a:solidFill>
                <a:latin typeface="Century Gothic"/>
                <a:cs typeface="Century Gothic"/>
              </a:rPr>
              <a:t>require </a:t>
            </a:r>
            <a:r>
              <a:rPr sz="1800" b="1" dirty="0">
                <a:solidFill>
                  <a:srgbClr val="007298"/>
                </a:solidFill>
                <a:latin typeface="Century Gothic"/>
                <a:cs typeface="Century Gothic"/>
              </a:rPr>
              <a:t>submittal</a:t>
            </a:r>
            <a:r>
              <a:rPr sz="1800" b="1" spc="-3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007298"/>
                </a:solidFill>
                <a:latin typeface="Century Gothic"/>
                <a:cs typeface="Century Gothic"/>
              </a:rPr>
              <a:t>of</a:t>
            </a:r>
            <a:r>
              <a:rPr sz="1800" b="1" spc="-30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007298"/>
                </a:solidFill>
                <a:latin typeface="Century Gothic"/>
                <a:cs typeface="Century Gothic"/>
              </a:rPr>
              <a:t>the</a:t>
            </a:r>
            <a:r>
              <a:rPr sz="1800" b="1" spc="-3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007298"/>
                </a:solidFill>
                <a:latin typeface="Century Gothic"/>
                <a:cs typeface="Century Gothic"/>
              </a:rPr>
              <a:t>Scope</a:t>
            </a:r>
            <a:r>
              <a:rPr sz="1800" b="1" spc="-30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007298"/>
                </a:solidFill>
                <a:latin typeface="Century Gothic"/>
                <a:cs typeface="Century Gothic"/>
              </a:rPr>
              <a:t>of</a:t>
            </a:r>
            <a:r>
              <a:rPr sz="1800" b="1" spc="-2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007298"/>
                </a:solidFill>
                <a:latin typeface="Century Gothic"/>
                <a:cs typeface="Century Gothic"/>
              </a:rPr>
              <a:t>Work</a:t>
            </a:r>
            <a:r>
              <a:rPr sz="1800" b="1" spc="-2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007298"/>
                </a:solidFill>
                <a:latin typeface="Century Gothic"/>
                <a:cs typeface="Century Gothic"/>
              </a:rPr>
              <a:t>or</a:t>
            </a:r>
            <a:r>
              <a:rPr sz="1800" b="1" spc="-2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800" b="1" spc="-20" dirty="0">
                <a:solidFill>
                  <a:srgbClr val="007298"/>
                </a:solidFill>
                <a:latin typeface="Century Gothic"/>
                <a:cs typeface="Century Gothic"/>
              </a:rPr>
              <a:t>Cost </a:t>
            </a:r>
            <a:r>
              <a:rPr sz="1800" b="1" dirty="0">
                <a:solidFill>
                  <a:srgbClr val="007298"/>
                </a:solidFill>
                <a:latin typeface="Century Gothic"/>
                <a:cs typeface="Century Gothic"/>
              </a:rPr>
              <a:t>and</a:t>
            </a:r>
            <a:r>
              <a:rPr sz="1800" b="1" spc="-2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800" b="1" spc="-10" dirty="0">
                <a:solidFill>
                  <a:srgbClr val="007298"/>
                </a:solidFill>
                <a:latin typeface="Century Gothic"/>
                <a:cs typeface="Century Gothic"/>
              </a:rPr>
              <a:t>Schedule</a:t>
            </a:r>
            <a:endParaRPr sz="18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Grant Amendments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88073" y="0"/>
            <a:ext cx="5501639" cy="5849111"/>
          </a:xfrm>
          <a:prstGeom prst="rect">
            <a:avLst/>
          </a:prstGeom>
        </p:spPr>
      </p:pic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006602"/>
            <a:ext cx="1005205" cy="348615"/>
          </a:xfrm>
          <a:custGeom>
            <a:avLst/>
            <a:gdLst/>
            <a:ahLst/>
            <a:cxnLst/>
            <a:rect l="l" t="t" r="r" b="b"/>
            <a:pathLst>
              <a:path w="1005205" h="348615">
                <a:moveTo>
                  <a:pt x="964311" y="0"/>
                </a:moveTo>
                <a:lnTo>
                  <a:pt x="40767" y="0"/>
                </a:lnTo>
                <a:lnTo>
                  <a:pt x="0" y="0"/>
                </a:lnTo>
                <a:lnTo>
                  <a:pt x="0" y="348233"/>
                </a:lnTo>
                <a:lnTo>
                  <a:pt x="964311" y="348233"/>
                </a:lnTo>
                <a:lnTo>
                  <a:pt x="980164" y="345025"/>
                </a:lnTo>
                <a:lnTo>
                  <a:pt x="993124" y="336280"/>
                </a:lnTo>
                <a:lnTo>
                  <a:pt x="1001869" y="323320"/>
                </a:lnTo>
                <a:lnTo>
                  <a:pt x="1005078" y="307466"/>
                </a:lnTo>
                <a:lnTo>
                  <a:pt x="1005078" y="40766"/>
                </a:lnTo>
                <a:lnTo>
                  <a:pt x="1001869" y="24913"/>
                </a:lnTo>
                <a:lnTo>
                  <a:pt x="993124" y="11953"/>
                </a:lnTo>
                <a:lnTo>
                  <a:pt x="980164" y="3208"/>
                </a:lnTo>
                <a:lnTo>
                  <a:pt x="964311" y="0"/>
                </a:lnTo>
                <a:close/>
              </a:path>
            </a:pathLst>
          </a:custGeom>
          <a:solidFill>
            <a:srgbClr val="3EB1C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 descr="Grant Amendments"/>
          <p:cNvGrpSpPr/>
          <p:nvPr/>
        </p:nvGrpSpPr>
        <p:grpSpPr>
          <a:xfrm>
            <a:off x="0" y="0"/>
            <a:ext cx="12192000" cy="6845934"/>
            <a:chOff x="0" y="0"/>
            <a:chExt cx="12192000" cy="6845934"/>
          </a:xfrm>
        </p:grpSpPr>
        <p:sp>
          <p:nvSpPr>
            <p:cNvPr id="5" name="object 5"/>
            <p:cNvSpPr/>
            <p:nvPr/>
          </p:nvSpPr>
          <p:spPr>
            <a:xfrm>
              <a:off x="563880" y="0"/>
              <a:ext cx="11628120" cy="111760"/>
            </a:xfrm>
            <a:custGeom>
              <a:avLst/>
              <a:gdLst/>
              <a:ahLst/>
              <a:cxnLst/>
              <a:rect l="l" t="t" r="r" b="b"/>
              <a:pathLst>
                <a:path w="11628120" h="111760">
                  <a:moveTo>
                    <a:pt x="0" y="111252"/>
                  </a:moveTo>
                  <a:lnTo>
                    <a:pt x="11628120" y="111252"/>
                  </a:lnTo>
                  <a:lnTo>
                    <a:pt x="11628120" y="0"/>
                  </a:lnTo>
                  <a:lnTo>
                    <a:pt x="0" y="0"/>
                  </a:lnTo>
                  <a:lnTo>
                    <a:pt x="0" y="111252"/>
                  </a:lnTo>
                  <a:close/>
                </a:path>
              </a:pathLst>
            </a:custGeom>
            <a:solidFill>
              <a:srgbClr val="66D2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563880" cy="6845934"/>
            </a:xfrm>
            <a:custGeom>
              <a:avLst/>
              <a:gdLst/>
              <a:ahLst/>
              <a:cxnLst/>
              <a:rect l="l" t="t" r="r" b="b"/>
              <a:pathLst>
                <a:path w="563880" h="6845934">
                  <a:moveTo>
                    <a:pt x="0" y="6845681"/>
                  </a:moveTo>
                  <a:lnTo>
                    <a:pt x="0" y="0"/>
                  </a:lnTo>
                  <a:lnTo>
                    <a:pt x="563880" y="0"/>
                  </a:lnTo>
                  <a:lnTo>
                    <a:pt x="563880" y="6845681"/>
                  </a:lnTo>
                  <a:lnTo>
                    <a:pt x="0" y="6845681"/>
                  </a:lnTo>
                  <a:close/>
                </a:path>
              </a:pathLst>
            </a:custGeom>
            <a:solidFill>
              <a:srgbClr val="4B4E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30568" y="1520952"/>
              <a:ext cx="5237226" cy="293827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59318" y="1710817"/>
              <a:ext cx="2562352" cy="2574671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3266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Grant</a:t>
            </a:r>
            <a:r>
              <a:rPr spc="-35" dirty="0"/>
              <a:t> </a:t>
            </a:r>
            <a:r>
              <a:rPr spc="-10" dirty="0"/>
              <a:t>Amendments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11</a:t>
            </a:fld>
            <a:endParaRPr spc="-25" dirty="0"/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CALTRANS</a:t>
            </a:r>
            <a:r>
              <a:rPr spc="140" dirty="0"/>
              <a:t>  </a:t>
            </a:r>
            <a:r>
              <a:rPr dirty="0"/>
              <a:t>|</a:t>
            </a:r>
            <a:r>
              <a:rPr spc="120" dirty="0"/>
              <a:t>  </a:t>
            </a:r>
            <a:r>
              <a:rPr dirty="0"/>
              <a:t>DIVISION</a:t>
            </a:r>
            <a:r>
              <a:rPr spc="10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10" dirty="0"/>
              <a:t>TRANSPORTATION</a:t>
            </a:r>
            <a:r>
              <a:rPr spc="5" dirty="0"/>
              <a:t> </a:t>
            </a:r>
            <a:r>
              <a:rPr spc="-10" dirty="0"/>
              <a:t>PLANNING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263396" y="2495042"/>
            <a:ext cx="4663440" cy="32975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87630" indent="-2286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41300" algn="l"/>
              </a:tabLst>
            </a:pPr>
            <a:r>
              <a:rPr sz="1800" dirty="0">
                <a:latin typeface="Century Gothic"/>
                <a:cs typeface="Century Gothic"/>
              </a:rPr>
              <a:t>All</a:t>
            </a:r>
            <a:r>
              <a:rPr sz="1800" spc="-2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grant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amendments</a:t>
            </a:r>
            <a:r>
              <a:rPr sz="1800" spc="-1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will</a:t>
            </a:r>
            <a:r>
              <a:rPr sz="1800" spc="-1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be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reviewed </a:t>
            </a:r>
            <a:r>
              <a:rPr sz="1800" dirty="0">
                <a:latin typeface="Century Gothic"/>
                <a:cs typeface="Century Gothic"/>
              </a:rPr>
              <a:t>and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processed</a:t>
            </a:r>
            <a:r>
              <a:rPr sz="1800" spc="-3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via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the</a:t>
            </a:r>
            <a:r>
              <a:rPr sz="1800" spc="-30" dirty="0">
                <a:latin typeface="Century Gothic"/>
                <a:cs typeface="Century Gothic"/>
              </a:rPr>
              <a:t> </a:t>
            </a:r>
            <a:r>
              <a:rPr sz="1800" b="1" spc="-25" dirty="0">
                <a:solidFill>
                  <a:srgbClr val="007298"/>
                </a:solidFill>
                <a:latin typeface="Century Gothic"/>
                <a:cs typeface="Century Gothic"/>
              </a:rPr>
              <a:t>OWP </a:t>
            </a:r>
            <a:r>
              <a:rPr sz="1800" b="1" dirty="0">
                <a:solidFill>
                  <a:srgbClr val="007298"/>
                </a:solidFill>
                <a:latin typeface="Century Gothic"/>
                <a:cs typeface="Century Gothic"/>
              </a:rPr>
              <a:t>Amendment</a:t>
            </a:r>
            <a:r>
              <a:rPr sz="1800" b="1" spc="-7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007298"/>
                </a:solidFill>
                <a:latin typeface="Century Gothic"/>
                <a:cs typeface="Century Gothic"/>
              </a:rPr>
              <a:t>Transmittal</a:t>
            </a:r>
            <a:r>
              <a:rPr sz="1800" b="1" spc="-60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800" b="1" spc="-10" dirty="0">
                <a:solidFill>
                  <a:srgbClr val="007298"/>
                </a:solidFill>
                <a:latin typeface="Century Gothic"/>
                <a:cs typeface="Century Gothic"/>
              </a:rPr>
              <a:t>Memo</a:t>
            </a:r>
            <a:r>
              <a:rPr sz="1800" spc="-10" dirty="0">
                <a:latin typeface="Century Gothic"/>
                <a:cs typeface="Century Gothic"/>
              </a:rPr>
              <a:t>.</a:t>
            </a:r>
            <a:endParaRPr sz="1800">
              <a:latin typeface="Century Gothic"/>
              <a:cs typeface="Century Gothic"/>
            </a:endParaRPr>
          </a:p>
          <a:p>
            <a:pPr marL="241300" marR="63500" indent="-228600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tabLst>
                <a:tab pos="241300" algn="l"/>
              </a:tabLst>
            </a:pPr>
            <a:r>
              <a:rPr sz="1800" dirty="0">
                <a:latin typeface="Century Gothic"/>
                <a:cs typeface="Century Gothic"/>
              </a:rPr>
              <a:t>Minor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budget</a:t>
            </a:r>
            <a:r>
              <a:rPr sz="1800" spc="-2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changes</a:t>
            </a:r>
            <a:r>
              <a:rPr sz="1800" spc="-3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at</a:t>
            </a:r>
            <a:r>
              <a:rPr sz="1800" spc="-3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the</a:t>
            </a:r>
            <a:r>
              <a:rPr sz="1800" spc="-3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task</a:t>
            </a:r>
            <a:r>
              <a:rPr sz="1800" spc="-30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level </a:t>
            </a:r>
            <a:r>
              <a:rPr sz="1800" dirty="0">
                <a:latin typeface="Century Gothic"/>
                <a:cs typeface="Century Gothic"/>
              </a:rPr>
              <a:t>don’t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need</a:t>
            </a:r>
            <a:r>
              <a:rPr sz="1800" spc="-2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to</a:t>
            </a:r>
            <a:r>
              <a:rPr sz="1800" spc="-4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be</a:t>
            </a:r>
            <a:r>
              <a:rPr sz="1800" spc="-4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reported,</a:t>
            </a:r>
            <a:r>
              <a:rPr sz="1800" spc="-4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unless</a:t>
            </a:r>
            <a:r>
              <a:rPr sz="1800" spc="-15" dirty="0">
                <a:latin typeface="Century Gothic"/>
                <a:cs typeface="Century Gothic"/>
              </a:rPr>
              <a:t> </a:t>
            </a:r>
            <a:r>
              <a:rPr sz="1800" spc="-20" dirty="0">
                <a:latin typeface="Century Gothic"/>
                <a:cs typeface="Century Gothic"/>
              </a:rPr>
              <a:t>task </a:t>
            </a:r>
            <a:r>
              <a:rPr sz="1800" dirty="0">
                <a:latin typeface="Century Gothic"/>
                <a:cs typeface="Century Gothic"/>
              </a:rPr>
              <a:t>budgets</a:t>
            </a:r>
            <a:r>
              <a:rPr sz="1800" spc="-2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shift</a:t>
            </a:r>
            <a:r>
              <a:rPr sz="1800" spc="-3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by</a:t>
            </a:r>
            <a:r>
              <a:rPr sz="1800" spc="-4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+/-</a:t>
            </a:r>
            <a:r>
              <a:rPr sz="1800" spc="-30" dirty="0">
                <a:latin typeface="Century Gothic"/>
                <a:cs typeface="Century Gothic"/>
              </a:rPr>
              <a:t> </a:t>
            </a:r>
            <a:r>
              <a:rPr sz="1800" spc="-25" dirty="0">
                <a:latin typeface="Century Gothic"/>
                <a:cs typeface="Century Gothic"/>
              </a:rPr>
              <a:t>20%</a:t>
            </a:r>
            <a:endParaRPr sz="1800">
              <a:latin typeface="Century Gothic"/>
              <a:cs typeface="Century Gothic"/>
            </a:endParaRPr>
          </a:p>
          <a:p>
            <a:pPr marL="241300" marR="5080" indent="-228600">
              <a:lnSpc>
                <a:spcPct val="100000"/>
              </a:lnSpc>
              <a:spcBef>
                <a:spcPts val="1005"/>
              </a:spcBef>
              <a:buFont typeface="Arial"/>
              <a:buChar char="•"/>
              <a:tabLst>
                <a:tab pos="241300" algn="l"/>
              </a:tabLst>
            </a:pPr>
            <a:r>
              <a:rPr sz="1800" dirty="0">
                <a:latin typeface="Century Gothic"/>
                <a:cs typeface="Century Gothic"/>
              </a:rPr>
              <a:t>Minor</a:t>
            </a:r>
            <a:r>
              <a:rPr sz="1800" spc="-5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schedule</a:t>
            </a:r>
            <a:r>
              <a:rPr sz="1800" spc="-2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changes</a:t>
            </a:r>
            <a:r>
              <a:rPr sz="1800" spc="-2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–</a:t>
            </a:r>
            <a:r>
              <a:rPr sz="1800" spc="-4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under</a:t>
            </a:r>
            <a:r>
              <a:rPr sz="1800" spc="-30" dirty="0">
                <a:latin typeface="Century Gothic"/>
                <a:cs typeface="Century Gothic"/>
              </a:rPr>
              <a:t> </a:t>
            </a:r>
            <a:r>
              <a:rPr sz="1800" spc="-50" dirty="0">
                <a:latin typeface="Century Gothic"/>
                <a:cs typeface="Century Gothic"/>
              </a:rPr>
              <a:t>5 </a:t>
            </a:r>
            <a:r>
              <a:rPr sz="1800" dirty="0">
                <a:latin typeface="Century Gothic"/>
                <a:cs typeface="Century Gothic"/>
              </a:rPr>
              <a:t>months</a:t>
            </a:r>
            <a:r>
              <a:rPr sz="1800" spc="-2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–</a:t>
            </a:r>
            <a:r>
              <a:rPr sz="1800" spc="-2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can</a:t>
            </a:r>
            <a:r>
              <a:rPr sz="1800" spc="-2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be</a:t>
            </a:r>
            <a:r>
              <a:rPr sz="1800" spc="-2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reported</a:t>
            </a:r>
            <a:r>
              <a:rPr sz="1800" spc="-1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via</a:t>
            </a:r>
            <a:r>
              <a:rPr sz="1800" spc="-2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the</a:t>
            </a:r>
            <a:r>
              <a:rPr sz="1800" spc="-15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QPRs. </a:t>
            </a:r>
            <a:r>
              <a:rPr sz="1800" dirty="0">
                <a:latin typeface="Century Gothic"/>
                <a:cs typeface="Century Gothic"/>
              </a:rPr>
              <a:t>If</a:t>
            </a:r>
            <a:r>
              <a:rPr sz="1800" spc="-4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there</a:t>
            </a:r>
            <a:r>
              <a:rPr sz="1800" spc="-3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are</a:t>
            </a:r>
            <a:r>
              <a:rPr sz="1800" spc="-4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major</a:t>
            </a:r>
            <a:r>
              <a:rPr sz="1800" spc="-5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delays,</a:t>
            </a:r>
            <a:r>
              <a:rPr sz="1800" spc="-3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contact</a:t>
            </a:r>
            <a:r>
              <a:rPr sz="1800" spc="-40" dirty="0">
                <a:latin typeface="Century Gothic"/>
                <a:cs typeface="Century Gothic"/>
              </a:rPr>
              <a:t> </a:t>
            </a:r>
            <a:r>
              <a:rPr sz="1800" spc="-20" dirty="0">
                <a:latin typeface="Century Gothic"/>
                <a:cs typeface="Century Gothic"/>
              </a:rPr>
              <a:t>your </a:t>
            </a:r>
            <a:r>
              <a:rPr sz="1800" dirty="0">
                <a:latin typeface="Century Gothic"/>
                <a:cs typeface="Century Gothic"/>
              </a:rPr>
              <a:t>Caltrans</a:t>
            </a:r>
            <a:r>
              <a:rPr sz="1800" spc="-4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DL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to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determine</a:t>
            </a:r>
            <a:r>
              <a:rPr sz="1800" spc="-2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if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an</a:t>
            </a:r>
            <a:r>
              <a:rPr sz="1800" spc="-40" dirty="0">
                <a:latin typeface="Century Gothic"/>
                <a:cs typeface="Century Gothic"/>
              </a:rPr>
              <a:t> </a:t>
            </a:r>
            <a:r>
              <a:rPr sz="1800" spc="-25" dirty="0">
                <a:latin typeface="Century Gothic"/>
                <a:cs typeface="Century Gothic"/>
              </a:rPr>
              <a:t>OWP </a:t>
            </a:r>
            <a:r>
              <a:rPr sz="1800" dirty="0">
                <a:latin typeface="Century Gothic"/>
                <a:cs typeface="Century Gothic"/>
              </a:rPr>
              <a:t>amendment</a:t>
            </a:r>
            <a:r>
              <a:rPr sz="1800" spc="-6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is</a:t>
            </a:r>
            <a:r>
              <a:rPr sz="1800" spc="-70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needed.</a:t>
            </a:r>
            <a:endParaRPr sz="18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111760"/>
          </a:xfrm>
          <a:custGeom>
            <a:avLst/>
            <a:gdLst/>
            <a:ahLst/>
            <a:cxnLst/>
            <a:rect l="l" t="t" r="r" b="b"/>
            <a:pathLst>
              <a:path w="12192000" h="111760">
                <a:moveTo>
                  <a:pt x="12192000" y="0"/>
                </a:moveTo>
                <a:lnTo>
                  <a:pt x="0" y="0"/>
                </a:lnTo>
                <a:lnTo>
                  <a:pt x="0" y="111252"/>
                </a:lnTo>
                <a:lnTo>
                  <a:pt x="12192000" y="111252"/>
                </a:lnTo>
                <a:lnTo>
                  <a:pt x="12192000" y="0"/>
                </a:lnTo>
                <a:close/>
              </a:path>
            </a:pathLst>
          </a:custGeom>
          <a:solidFill>
            <a:srgbClr val="66D2D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005205" cy="6845934"/>
            <a:chOff x="0" y="0"/>
            <a:chExt cx="1005205" cy="6845934"/>
          </a:xfrm>
        </p:grpSpPr>
        <p:sp>
          <p:nvSpPr>
            <p:cNvPr id="4" name="object 4"/>
            <p:cNvSpPr/>
            <p:nvPr/>
          </p:nvSpPr>
          <p:spPr>
            <a:xfrm>
              <a:off x="0" y="1006602"/>
              <a:ext cx="1005205" cy="348615"/>
            </a:xfrm>
            <a:custGeom>
              <a:avLst/>
              <a:gdLst/>
              <a:ahLst/>
              <a:cxnLst/>
              <a:rect l="l" t="t" r="r" b="b"/>
              <a:pathLst>
                <a:path w="1005205" h="348615">
                  <a:moveTo>
                    <a:pt x="964311" y="0"/>
                  </a:moveTo>
                  <a:lnTo>
                    <a:pt x="40767" y="0"/>
                  </a:lnTo>
                  <a:lnTo>
                    <a:pt x="0" y="0"/>
                  </a:lnTo>
                  <a:lnTo>
                    <a:pt x="0" y="348233"/>
                  </a:lnTo>
                  <a:lnTo>
                    <a:pt x="964311" y="348233"/>
                  </a:lnTo>
                  <a:lnTo>
                    <a:pt x="980164" y="345025"/>
                  </a:lnTo>
                  <a:lnTo>
                    <a:pt x="993124" y="336280"/>
                  </a:lnTo>
                  <a:lnTo>
                    <a:pt x="1001869" y="323320"/>
                  </a:lnTo>
                  <a:lnTo>
                    <a:pt x="1005078" y="307466"/>
                  </a:lnTo>
                  <a:lnTo>
                    <a:pt x="1005078" y="40766"/>
                  </a:lnTo>
                  <a:lnTo>
                    <a:pt x="1001869" y="24913"/>
                  </a:lnTo>
                  <a:lnTo>
                    <a:pt x="993124" y="11953"/>
                  </a:lnTo>
                  <a:lnTo>
                    <a:pt x="980164" y="3208"/>
                  </a:lnTo>
                  <a:lnTo>
                    <a:pt x="964311" y="0"/>
                  </a:lnTo>
                  <a:close/>
                </a:path>
              </a:pathLst>
            </a:custGeom>
            <a:solidFill>
              <a:srgbClr val="3EB1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563880" cy="6845934"/>
            </a:xfrm>
            <a:custGeom>
              <a:avLst/>
              <a:gdLst/>
              <a:ahLst/>
              <a:cxnLst/>
              <a:rect l="l" t="t" r="r" b="b"/>
              <a:pathLst>
                <a:path w="563880" h="6845934">
                  <a:moveTo>
                    <a:pt x="0" y="6845681"/>
                  </a:moveTo>
                  <a:lnTo>
                    <a:pt x="0" y="0"/>
                  </a:lnTo>
                  <a:lnTo>
                    <a:pt x="563880" y="0"/>
                  </a:lnTo>
                  <a:lnTo>
                    <a:pt x="563880" y="6845681"/>
                  </a:lnTo>
                  <a:lnTo>
                    <a:pt x="0" y="6845681"/>
                  </a:lnTo>
                  <a:close/>
                </a:path>
              </a:pathLst>
            </a:custGeom>
            <a:solidFill>
              <a:srgbClr val="4B4E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3266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Final</a:t>
            </a:r>
            <a:r>
              <a:rPr spc="-30" dirty="0"/>
              <a:t> </a:t>
            </a:r>
            <a:r>
              <a:rPr spc="-10" dirty="0"/>
              <a:t>Products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12</a:t>
            </a:fld>
            <a:endParaRPr spc="-25"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CALTRANS</a:t>
            </a:r>
            <a:r>
              <a:rPr spc="140" dirty="0"/>
              <a:t>  </a:t>
            </a:r>
            <a:r>
              <a:rPr dirty="0"/>
              <a:t>|</a:t>
            </a:r>
            <a:r>
              <a:rPr spc="120" dirty="0"/>
              <a:t>  </a:t>
            </a:r>
            <a:r>
              <a:rPr dirty="0"/>
              <a:t>DIVISION</a:t>
            </a:r>
            <a:r>
              <a:rPr spc="10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10" dirty="0"/>
              <a:t>TRANSPORTATION</a:t>
            </a:r>
            <a:r>
              <a:rPr spc="5" dirty="0"/>
              <a:t> </a:t>
            </a:r>
            <a:r>
              <a:rPr spc="-10" dirty="0"/>
              <a:t>PLANNING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63396" y="2494788"/>
            <a:ext cx="10213340" cy="1677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41300" algn="l"/>
              </a:tabLst>
            </a:pPr>
            <a:r>
              <a:rPr sz="2000" dirty="0">
                <a:latin typeface="Century Gothic"/>
                <a:cs typeface="Century Gothic"/>
              </a:rPr>
              <a:t>Final</a:t>
            </a:r>
            <a:r>
              <a:rPr sz="2000" spc="-3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Products</a:t>
            </a:r>
            <a:r>
              <a:rPr sz="2000" spc="-1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are</a:t>
            </a:r>
            <a:r>
              <a:rPr sz="2000" spc="-4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required</a:t>
            </a:r>
            <a:r>
              <a:rPr sz="2000" spc="-3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to</a:t>
            </a:r>
            <a:r>
              <a:rPr sz="2000" spc="-4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be</a:t>
            </a:r>
            <a:r>
              <a:rPr sz="2000" spc="-4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submitted</a:t>
            </a:r>
            <a:r>
              <a:rPr sz="2000" spc="-4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at</a:t>
            </a:r>
            <a:r>
              <a:rPr sz="2000" spc="-4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the</a:t>
            </a:r>
            <a:r>
              <a:rPr sz="2000" spc="-3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end</a:t>
            </a:r>
            <a:r>
              <a:rPr sz="2000" spc="-3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of</a:t>
            </a:r>
            <a:r>
              <a:rPr sz="2000" spc="-3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the</a:t>
            </a:r>
            <a:r>
              <a:rPr sz="2000" spc="-4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Fiscal</a:t>
            </a:r>
            <a:r>
              <a:rPr sz="2000" spc="-3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Year</a:t>
            </a:r>
            <a:r>
              <a:rPr sz="2000" spc="-30" dirty="0">
                <a:latin typeface="Century Gothic"/>
                <a:cs typeface="Century Gothic"/>
              </a:rPr>
              <a:t> </a:t>
            </a:r>
            <a:r>
              <a:rPr sz="2000" spc="-10" dirty="0">
                <a:latin typeface="Century Gothic"/>
                <a:cs typeface="Century Gothic"/>
              </a:rPr>
              <a:t>during </a:t>
            </a:r>
            <a:r>
              <a:rPr sz="2000" dirty="0">
                <a:latin typeface="Century Gothic"/>
                <a:cs typeface="Century Gothic"/>
              </a:rPr>
              <a:t>the</a:t>
            </a:r>
            <a:r>
              <a:rPr sz="2000" spc="-55" dirty="0">
                <a:latin typeface="Century Gothic"/>
                <a:cs typeface="Century Gothic"/>
              </a:rPr>
              <a:t> </a:t>
            </a:r>
            <a:r>
              <a:rPr sz="2000" spc="-10" dirty="0">
                <a:latin typeface="Century Gothic"/>
                <a:cs typeface="Century Gothic"/>
              </a:rPr>
              <a:t>year-</a:t>
            </a:r>
            <a:r>
              <a:rPr sz="2000" dirty="0">
                <a:latin typeface="Century Gothic"/>
                <a:cs typeface="Century Gothic"/>
              </a:rPr>
              <a:t>end</a:t>
            </a:r>
            <a:r>
              <a:rPr sz="2000" spc="-4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closeout</a:t>
            </a:r>
            <a:r>
              <a:rPr sz="2000" spc="-3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process,</a:t>
            </a:r>
            <a:r>
              <a:rPr sz="2000" spc="-4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consistent</a:t>
            </a:r>
            <a:r>
              <a:rPr sz="2000" spc="-3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with</a:t>
            </a:r>
            <a:r>
              <a:rPr sz="2000" spc="-5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23</a:t>
            </a:r>
            <a:r>
              <a:rPr sz="2000" spc="-6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CFR</a:t>
            </a:r>
            <a:r>
              <a:rPr sz="2000" spc="-4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420.117</a:t>
            </a:r>
            <a:r>
              <a:rPr sz="2000" spc="-5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and</a:t>
            </a:r>
            <a:r>
              <a:rPr sz="2000" spc="-4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49</a:t>
            </a:r>
            <a:r>
              <a:rPr sz="2000" spc="-5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CFR</a:t>
            </a:r>
            <a:r>
              <a:rPr sz="2000" spc="-5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Part</a:t>
            </a:r>
            <a:r>
              <a:rPr sz="2000" spc="-55" dirty="0">
                <a:latin typeface="Century Gothic"/>
                <a:cs typeface="Century Gothic"/>
              </a:rPr>
              <a:t> </a:t>
            </a:r>
            <a:r>
              <a:rPr sz="2000" spc="-25" dirty="0">
                <a:latin typeface="Century Gothic"/>
                <a:cs typeface="Century Gothic"/>
              </a:rPr>
              <a:t>18 </a:t>
            </a:r>
            <a:r>
              <a:rPr sz="2000" dirty="0">
                <a:latin typeface="Century Gothic"/>
                <a:cs typeface="Century Gothic"/>
              </a:rPr>
              <a:t>of</a:t>
            </a:r>
            <a:r>
              <a:rPr sz="2000" spc="-7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the</a:t>
            </a:r>
            <a:r>
              <a:rPr sz="2000" spc="-6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Uniform</a:t>
            </a:r>
            <a:r>
              <a:rPr sz="2000" spc="-7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Administrative</a:t>
            </a:r>
            <a:r>
              <a:rPr sz="2000" spc="-65" dirty="0">
                <a:latin typeface="Century Gothic"/>
                <a:cs typeface="Century Gothic"/>
              </a:rPr>
              <a:t> </a:t>
            </a:r>
            <a:r>
              <a:rPr sz="2000" spc="-10" dirty="0">
                <a:latin typeface="Century Gothic"/>
                <a:cs typeface="Century Gothic"/>
              </a:rPr>
              <a:t>Requirements</a:t>
            </a:r>
            <a:endParaRPr sz="2000">
              <a:latin typeface="Century Gothic"/>
              <a:cs typeface="Century Gothic"/>
            </a:endParaRPr>
          </a:p>
          <a:p>
            <a:pPr marL="241300" marR="270510" indent="-228600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tabLst>
                <a:tab pos="241300" algn="l"/>
              </a:tabLst>
            </a:pPr>
            <a:r>
              <a:rPr sz="2000" dirty="0">
                <a:latin typeface="Century Gothic"/>
                <a:cs typeface="Century Gothic"/>
              </a:rPr>
              <a:t>MPOs</a:t>
            </a:r>
            <a:r>
              <a:rPr sz="2000" spc="-4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must</a:t>
            </a:r>
            <a:r>
              <a:rPr sz="2000" spc="-4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include</a:t>
            </a:r>
            <a:r>
              <a:rPr sz="2000" spc="-45" dirty="0">
                <a:latin typeface="Century Gothic"/>
                <a:cs typeface="Century Gothic"/>
              </a:rPr>
              <a:t> </a:t>
            </a:r>
            <a:r>
              <a:rPr sz="2000" b="1" dirty="0">
                <a:solidFill>
                  <a:srgbClr val="007298"/>
                </a:solidFill>
                <a:latin typeface="Century Gothic"/>
                <a:cs typeface="Century Gothic"/>
              </a:rPr>
              <a:t>tangible</a:t>
            </a:r>
            <a:r>
              <a:rPr sz="2000" b="1" spc="-40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2000" b="1" dirty="0">
                <a:solidFill>
                  <a:srgbClr val="007298"/>
                </a:solidFill>
                <a:latin typeface="Century Gothic"/>
                <a:cs typeface="Century Gothic"/>
              </a:rPr>
              <a:t>deliverables</a:t>
            </a:r>
            <a:r>
              <a:rPr sz="2000" b="1" spc="-50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in</a:t>
            </a:r>
            <a:r>
              <a:rPr sz="2000" spc="-4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the</a:t>
            </a:r>
            <a:r>
              <a:rPr sz="2000" spc="-4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OWP</a:t>
            </a:r>
            <a:r>
              <a:rPr sz="2000" spc="-3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work</a:t>
            </a:r>
            <a:r>
              <a:rPr sz="2000" spc="-4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elements</a:t>
            </a:r>
            <a:r>
              <a:rPr sz="2000" spc="-3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that</a:t>
            </a:r>
            <a:r>
              <a:rPr sz="2000" spc="-5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will</a:t>
            </a:r>
            <a:r>
              <a:rPr sz="2000" spc="-50" dirty="0">
                <a:latin typeface="Century Gothic"/>
                <a:cs typeface="Century Gothic"/>
              </a:rPr>
              <a:t> </a:t>
            </a:r>
            <a:r>
              <a:rPr sz="2000" spc="-25" dirty="0">
                <a:latin typeface="Century Gothic"/>
                <a:cs typeface="Century Gothic"/>
              </a:rPr>
              <a:t>be </a:t>
            </a:r>
            <a:r>
              <a:rPr sz="2000" dirty="0">
                <a:latin typeface="Century Gothic"/>
                <a:cs typeface="Century Gothic"/>
              </a:rPr>
              <a:t>submitted</a:t>
            </a:r>
            <a:r>
              <a:rPr sz="2000" spc="-3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to</a:t>
            </a:r>
            <a:r>
              <a:rPr sz="2000" spc="-35" dirty="0">
                <a:latin typeface="Century Gothic"/>
                <a:cs typeface="Century Gothic"/>
              </a:rPr>
              <a:t> </a:t>
            </a:r>
            <a:r>
              <a:rPr sz="2000" spc="-10" dirty="0">
                <a:latin typeface="Century Gothic"/>
                <a:cs typeface="Century Gothic"/>
              </a:rPr>
              <a:t>Caltrans</a:t>
            </a:r>
            <a:endParaRPr sz="20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006602"/>
            <a:ext cx="1005205" cy="348615"/>
          </a:xfrm>
          <a:custGeom>
            <a:avLst/>
            <a:gdLst/>
            <a:ahLst/>
            <a:cxnLst/>
            <a:rect l="l" t="t" r="r" b="b"/>
            <a:pathLst>
              <a:path w="1005205" h="348615">
                <a:moveTo>
                  <a:pt x="964311" y="0"/>
                </a:moveTo>
                <a:lnTo>
                  <a:pt x="40767" y="0"/>
                </a:lnTo>
                <a:lnTo>
                  <a:pt x="0" y="0"/>
                </a:lnTo>
                <a:lnTo>
                  <a:pt x="0" y="348233"/>
                </a:lnTo>
                <a:lnTo>
                  <a:pt x="964311" y="348233"/>
                </a:lnTo>
                <a:lnTo>
                  <a:pt x="980164" y="345025"/>
                </a:lnTo>
                <a:lnTo>
                  <a:pt x="993124" y="336280"/>
                </a:lnTo>
                <a:lnTo>
                  <a:pt x="1001869" y="323320"/>
                </a:lnTo>
                <a:lnTo>
                  <a:pt x="1005078" y="307466"/>
                </a:lnTo>
                <a:lnTo>
                  <a:pt x="1005078" y="40766"/>
                </a:lnTo>
                <a:lnTo>
                  <a:pt x="1001869" y="24913"/>
                </a:lnTo>
                <a:lnTo>
                  <a:pt x="993124" y="11953"/>
                </a:lnTo>
                <a:lnTo>
                  <a:pt x="980164" y="3208"/>
                </a:lnTo>
                <a:lnTo>
                  <a:pt x="964311" y="0"/>
                </a:lnTo>
                <a:close/>
              </a:path>
            </a:pathLst>
          </a:custGeom>
          <a:solidFill>
            <a:srgbClr val="3EB1C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object 2" descr="Incorporating Comments into the OWP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88073" y="0"/>
            <a:ext cx="5501639" cy="5849111"/>
          </a:xfrm>
          <a:prstGeom prst="rect">
            <a:avLst/>
          </a:prstGeom>
        </p:spPr>
      </p:pic>
      <p:grpSp>
        <p:nvGrpSpPr>
          <p:cNvPr id="4" name="object 4" descr="Incorporating Comments into the OWP"/>
          <p:cNvGrpSpPr/>
          <p:nvPr/>
        </p:nvGrpSpPr>
        <p:grpSpPr>
          <a:xfrm>
            <a:off x="0" y="0"/>
            <a:ext cx="12192000" cy="6845934"/>
            <a:chOff x="0" y="0"/>
            <a:chExt cx="12192000" cy="6845934"/>
          </a:xfrm>
        </p:grpSpPr>
        <p:sp>
          <p:nvSpPr>
            <p:cNvPr id="5" name="object 5"/>
            <p:cNvSpPr/>
            <p:nvPr/>
          </p:nvSpPr>
          <p:spPr>
            <a:xfrm>
              <a:off x="563880" y="0"/>
              <a:ext cx="11628120" cy="111760"/>
            </a:xfrm>
            <a:custGeom>
              <a:avLst/>
              <a:gdLst/>
              <a:ahLst/>
              <a:cxnLst/>
              <a:rect l="l" t="t" r="r" b="b"/>
              <a:pathLst>
                <a:path w="11628120" h="111760">
                  <a:moveTo>
                    <a:pt x="0" y="111252"/>
                  </a:moveTo>
                  <a:lnTo>
                    <a:pt x="11628120" y="111252"/>
                  </a:lnTo>
                  <a:lnTo>
                    <a:pt x="11628120" y="0"/>
                  </a:lnTo>
                  <a:lnTo>
                    <a:pt x="0" y="0"/>
                  </a:lnTo>
                  <a:lnTo>
                    <a:pt x="0" y="111252"/>
                  </a:lnTo>
                  <a:close/>
                </a:path>
              </a:pathLst>
            </a:custGeom>
            <a:solidFill>
              <a:srgbClr val="66D2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563880" cy="6845934"/>
            </a:xfrm>
            <a:custGeom>
              <a:avLst/>
              <a:gdLst/>
              <a:ahLst/>
              <a:cxnLst/>
              <a:rect l="l" t="t" r="r" b="b"/>
              <a:pathLst>
                <a:path w="563880" h="6845934">
                  <a:moveTo>
                    <a:pt x="0" y="6845681"/>
                  </a:moveTo>
                  <a:lnTo>
                    <a:pt x="0" y="0"/>
                  </a:lnTo>
                  <a:lnTo>
                    <a:pt x="563880" y="0"/>
                  </a:lnTo>
                  <a:lnTo>
                    <a:pt x="563880" y="6845681"/>
                  </a:lnTo>
                  <a:lnTo>
                    <a:pt x="0" y="6845681"/>
                  </a:lnTo>
                  <a:close/>
                </a:path>
              </a:pathLst>
            </a:custGeom>
            <a:solidFill>
              <a:srgbClr val="4B4E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92773" y="1348740"/>
              <a:ext cx="5888735" cy="3944874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171955" y="667004"/>
            <a:ext cx="4801870" cy="95250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530"/>
              </a:spcBef>
            </a:pPr>
            <a:r>
              <a:rPr sz="3200" spc="-10" dirty="0"/>
              <a:t>Incorporating </a:t>
            </a:r>
            <a:r>
              <a:rPr sz="3200" dirty="0"/>
              <a:t>Comments</a:t>
            </a:r>
            <a:r>
              <a:rPr sz="3200" spc="-85" dirty="0"/>
              <a:t> </a:t>
            </a:r>
            <a:r>
              <a:rPr sz="3200" dirty="0"/>
              <a:t>into</a:t>
            </a:r>
            <a:r>
              <a:rPr sz="3200" spc="-100" dirty="0"/>
              <a:t> </a:t>
            </a:r>
            <a:r>
              <a:rPr sz="3200" dirty="0"/>
              <a:t>the</a:t>
            </a:r>
            <a:r>
              <a:rPr sz="3200" spc="-100" dirty="0"/>
              <a:t> </a:t>
            </a:r>
            <a:r>
              <a:rPr sz="3200" spc="-25" dirty="0"/>
              <a:t>OWP</a:t>
            </a:r>
            <a:endParaRPr sz="3200"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13</a:t>
            </a:fld>
            <a:endParaRPr spc="-25" dirty="0"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CALTRANS</a:t>
            </a:r>
            <a:r>
              <a:rPr spc="140" dirty="0"/>
              <a:t>  </a:t>
            </a:r>
            <a:r>
              <a:rPr dirty="0"/>
              <a:t>|</a:t>
            </a:r>
            <a:r>
              <a:rPr spc="120" dirty="0"/>
              <a:t>  </a:t>
            </a:r>
            <a:r>
              <a:rPr dirty="0"/>
              <a:t>DIVISION</a:t>
            </a:r>
            <a:r>
              <a:rPr spc="10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10" dirty="0"/>
              <a:t>TRANSPORTATION</a:t>
            </a:r>
            <a:r>
              <a:rPr spc="5" dirty="0"/>
              <a:t> </a:t>
            </a:r>
            <a:r>
              <a:rPr spc="-10" dirty="0"/>
              <a:t>PLANNING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195577" y="2207133"/>
            <a:ext cx="4685030" cy="3201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341630" indent="-2286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41300" algn="l"/>
              </a:tabLst>
            </a:pPr>
            <a:r>
              <a:rPr sz="2000" dirty="0">
                <a:latin typeface="Century Gothic"/>
                <a:cs typeface="Century Gothic"/>
              </a:rPr>
              <a:t>This</a:t>
            </a:r>
            <a:r>
              <a:rPr sz="2000" spc="-6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upcoming</a:t>
            </a:r>
            <a:r>
              <a:rPr sz="2000" spc="-3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FY,</a:t>
            </a:r>
            <a:r>
              <a:rPr sz="2000" spc="-5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FHWA</a:t>
            </a:r>
            <a:r>
              <a:rPr sz="2000" spc="-5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and</a:t>
            </a:r>
            <a:r>
              <a:rPr sz="2000" spc="-45" dirty="0">
                <a:latin typeface="Century Gothic"/>
                <a:cs typeface="Century Gothic"/>
              </a:rPr>
              <a:t> </a:t>
            </a:r>
            <a:r>
              <a:rPr sz="2000" spc="-25" dirty="0">
                <a:latin typeface="Century Gothic"/>
                <a:cs typeface="Century Gothic"/>
              </a:rPr>
              <a:t>FTA </a:t>
            </a:r>
            <a:r>
              <a:rPr sz="2000" dirty="0">
                <a:latin typeface="Century Gothic"/>
                <a:cs typeface="Century Gothic"/>
              </a:rPr>
              <a:t>have</a:t>
            </a:r>
            <a:r>
              <a:rPr sz="2000" spc="-5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requested</a:t>
            </a:r>
            <a:r>
              <a:rPr sz="2000" spc="-4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that</a:t>
            </a:r>
            <a:r>
              <a:rPr sz="2000" spc="-55" dirty="0">
                <a:latin typeface="Century Gothic"/>
                <a:cs typeface="Century Gothic"/>
              </a:rPr>
              <a:t> </a:t>
            </a:r>
            <a:r>
              <a:rPr sz="2000" spc="-10" dirty="0">
                <a:latin typeface="Century Gothic"/>
                <a:cs typeface="Century Gothic"/>
              </a:rPr>
              <a:t>Caltrans </a:t>
            </a:r>
            <a:r>
              <a:rPr sz="2000" dirty="0">
                <a:latin typeface="Century Gothic"/>
                <a:cs typeface="Century Gothic"/>
              </a:rPr>
              <a:t>submit</a:t>
            </a:r>
            <a:r>
              <a:rPr sz="2000" spc="-3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a</a:t>
            </a:r>
            <a:r>
              <a:rPr sz="2000" spc="-40" dirty="0">
                <a:latin typeface="Century Gothic"/>
                <a:cs typeface="Century Gothic"/>
              </a:rPr>
              <a:t> </a:t>
            </a:r>
            <a:r>
              <a:rPr sz="2000" b="1" dirty="0">
                <a:solidFill>
                  <a:srgbClr val="007298"/>
                </a:solidFill>
                <a:latin typeface="Century Gothic"/>
                <a:cs typeface="Century Gothic"/>
              </a:rPr>
              <a:t>comment</a:t>
            </a:r>
            <a:r>
              <a:rPr sz="2000" b="1" spc="-3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2000" b="1" dirty="0">
                <a:solidFill>
                  <a:srgbClr val="007298"/>
                </a:solidFill>
                <a:latin typeface="Century Gothic"/>
                <a:cs typeface="Century Gothic"/>
              </a:rPr>
              <a:t>matrix</a:t>
            </a:r>
            <a:r>
              <a:rPr sz="2000" b="1" spc="-2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2000" spc="-10" dirty="0">
                <a:latin typeface="Century Gothic"/>
                <a:cs typeface="Century Gothic"/>
              </a:rPr>
              <a:t>which </a:t>
            </a:r>
            <a:r>
              <a:rPr sz="2000" dirty="0">
                <a:latin typeface="Century Gothic"/>
                <a:cs typeface="Century Gothic"/>
              </a:rPr>
              <a:t>identifies</a:t>
            </a:r>
            <a:r>
              <a:rPr sz="2000" spc="-9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which</a:t>
            </a:r>
            <a:r>
              <a:rPr sz="2000" spc="-7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comments</a:t>
            </a:r>
            <a:r>
              <a:rPr sz="2000" spc="-65" dirty="0">
                <a:latin typeface="Century Gothic"/>
                <a:cs typeface="Century Gothic"/>
              </a:rPr>
              <a:t> </a:t>
            </a:r>
            <a:r>
              <a:rPr sz="2000" spc="-20" dirty="0">
                <a:latin typeface="Century Gothic"/>
                <a:cs typeface="Century Gothic"/>
              </a:rPr>
              <a:t>were </a:t>
            </a:r>
            <a:r>
              <a:rPr sz="2000" dirty="0">
                <a:latin typeface="Century Gothic"/>
                <a:cs typeface="Century Gothic"/>
              </a:rPr>
              <a:t>addressed</a:t>
            </a:r>
            <a:r>
              <a:rPr sz="2000" spc="-6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or</a:t>
            </a:r>
            <a:r>
              <a:rPr sz="2000" spc="-8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not</a:t>
            </a:r>
            <a:r>
              <a:rPr sz="2000" spc="-8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addressed</a:t>
            </a:r>
            <a:r>
              <a:rPr sz="2000" spc="-60" dirty="0">
                <a:latin typeface="Century Gothic"/>
                <a:cs typeface="Century Gothic"/>
              </a:rPr>
              <a:t> </a:t>
            </a:r>
            <a:r>
              <a:rPr sz="2000" spc="-20" dirty="0">
                <a:latin typeface="Century Gothic"/>
                <a:cs typeface="Century Gothic"/>
              </a:rPr>
              <a:t>from </a:t>
            </a:r>
            <a:r>
              <a:rPr sz="2000" dirty="0">
                <a:latin typeface="Century Gothic"/>
                <a:cs typeface="Century Gothic"/>
              </a:rPr>
              <a:t>the</a:t>
            </a:r>
            <a:r>
              <a:rPr sz="2000" spc="-4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MPOs</a:t>
            </a:r>
            <a:r>
              <a:rPr sz="2000" spc="-3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draft</a:t>
            </a:r>
            <a:r>
              <a:rPr sz="2000" spc="-4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OWP</a:t>
            </a:r>
            <a:r>
              <a:rPr sz="2000" spc="-35" dirty="0">
                <a:latin typeface="Century Gothic"/>
                <a:cs typeface="Century Gothic"/>
              </a:rPr>
              <a:t> </a:t>
            </a:r>
            <a:r>
              <a:rPr sz="2000" spc="-10" dirty="0">
                <a:latin typeface="Century Gothic"/>
                <a:cs typeface="Century Gothic"/>
              </a:rPr>
              <a:t>comment letter</a:t>
            </a:r>
            <a:endParaRPr sz="2000">
              <a:latin typeface="Century Gothic"/>
              <a:cs typeface="Century Gothic"/>
            </a:endParaRPr>
          </a:p>
          <a:p>
            <a:pPr marL="241300" marR="5080" indent="-228600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tabLst>
                <a:tab pos="241300" algn="l"/>
              </a:tabLst>
            </a:pPr>
            <a:r>
              <a:rPr sz="2000" dirty="0">
                <a:latin typeface="Century Gothic"/>
                <a:cs typeface="Century Gothic"/>
              </a:rPr>
              <a:t>We</a:t>
            </a:r>
            <a:r>
              <a:rPr sz="2000" spc="-3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are</a:t>
            </a:r>
            <a:r>
              <a:rPr sz="2000" spc="-3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updating</a:t>
            </a:r>
            <a:r>
              <a:rPr sz="2000" spc="-2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the</a:t>
            </a:r>
            <a:r>
              <a:rPr sz="2000" spc="-30" dirty="0">
                <a:latin typeface="Century Gothic"/>
                <a:cs typeface="Century Gothic"/>
              </a:rPr>
              <a:t> </a:t>
            </a:r>
            <a:r>
              <a:rPr sz="2000" spc="-10" dirty="0">
                <a:latin typeface="Century Gothic"/>
                <a:cs typeface="Century Gothic"/>
              </a:rPr>
              <a:t>comment </a:t>
            </a:r>
            <a:r>
              <a:rPr sz="2000" dirty="0">
                <a:latin typeface="Century Gothic"/>
                <a:cs typeface="Century Gothic"/>
              </a:rPr>
              <a:t>letter</a:t>
            </a:r>
            <a:r>
              <a:rPr sz="2000" spc="-5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format</a:t>
            </a:r>
            <a:r>
              <a:rPr sz="2000" spc="-5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so</a:t>
            </a:r>
            <a:r>
              <a:rPr sz="2000" spc="-4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that</a:t>
            </a:r>
            <a:r>
              <a:rPr sz="2000" spc="-5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MPOs</a:t>
            </a:r>
            <a:r>
              <a:rPr sz="2000" spc="-40" dirty="0">
                <a:latin typeface="Century Gothic"/>
                <a:cs typeface="Century Gothic"/>
              </a:rPr>
              <a:t> </a:t>
            </a:r>
            <a:r>
              <a:rPr sz="2000" spc="-25" dirty="0">
                <a:latin typeface="Century Gothic"/>
                <a:cs typeface="Century Gothic"/>
              </a:rPr>
              <a:t>can </a:t>
            </a:r>
            <a:r>
              <a:rPr sz="2000" dirty="0">
                <a:latin typeface="Century Gothic"/>
                <a:cs typeface="Century Gothic"/>
              </a:rPr>
              <a:t>properly</a:t>
            </a:r>
            <a:r>
              <a:rPr sz="2000" spc="-5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respond</a:t>
            </a:r>
            <a:r>
              <a:rPr sz="2000" spc="-3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to</a:t>
            </a:r>
            <a:r>
              <a:rPr sz="2000" spc="-5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each</a:t>
            </a:r>
            <a:r>
              <a:rPr sz="2000" spc="-40" dirty="0">
                <a:latin typeface="Century Gothic"/>
                <a:cs typeface="Century Gothic"/>
              </a:rPr>
              <a:t> </a:t>
            </a:r>
            <a:r>
              <a:rPr sz="2000" spc="-10" dirty="0">
                <a:latin typeface="Century Gothic"/>
                <a:cs typeface="Century Gothic"/>
              </a:rPr>
              <a:t>comment</a:t>
            </a:r>
            <a:endParaRPr sz="20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Certification Review Findings"/>
          <p:cNvSpPr/>
          <p:nvPr/>
        </p:nvSpPr>
        <p:spPr>
          <a:xfrm>
            <a:off x="0" y="0"/>
            <a:ext cx="12192000" cy="111760"/>
          </a:xfrm>
          <a:custGeom>
            <a:avLst/>
            <a:gdLst/>
            <a:ahLst/>
            <a:cxnLst/>
            <a:rect l="l" t="t" r="r" b="b"/>
            <a:pathLst>
              <a:path w="12192000" h="111760">
                <a:moveTo>
                  <a:pt x="12192000" y="0"/>
                </a:moveTo>
                <a:lnTo>
                  <a:pt x="0" y="0"/>
                </a:lnTo>
                <a:lnTo>
                  <a:pt x="0" y="111252"/>
                </a:lnTo>
                <a:lnTo>
                  <a:pt x="12192000" y="111252"/>
                </a:lnTo>
                <a:lnTo>
                  <a:pt x="12192000" y="0"/>
                </a:lnTo>
                <a:close/>
              </a:path>
            </a:pathLst>
          </a:custGeom>
          <a:solidFill>
            <a:srgbClr val="66D2D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005205" cy="6845934"/>
            <a:chOff x="0" y="0"/>
            <a:chExt cx="1005205" cy="6845934"/>
          </a:xfrm>
        </p:grpSpPr>
        <p:sp>
          <p:nvSpPr>
            <p:cNvPr id="4" name="object 4"/>
            <p:cNvSpPr/>
            <p:nvPr/>
          </p:nvSpPr>
          <p:spPr>
            <a:xfrm>
              <a:off x="0" y="1006602"/>
              <a:ext cx="1005205" cy="348615"/>
            </a:xfrm>
            <a:custGeom>
              <a:avLst/>
              <a:gdLst/>
              <a:ahLst/>
              <a:cxnLst/>
              <a:rect l="l" t="t" r="r" b="b"/>
              <a:pathLst>
                <a:path w="1005205" h="348615">
                  <a:moveTo>
                    <a:pt x="964311" y="0"/>
                  </a:moveTo>
                  <a:lnTo>
                    <a:pt x="40767" y="0"/>
                  </a:lnTo>
                  <a:lnTo>
                    <a:pt x="0" y="0"/>
                  </a:lnTo>
                  <a:lnTo>
                    <a:pt x="0" y="348233"/>
                  </a:lnTo>
                  <a:lnTo>
                    <a:pt x="964311" y="348233"/>
                  </a:lnTo>
                  <a:lnTo>
                    <a:pt x="980164" y="345025"/>
                  </a:lnTo>
                  <a:lnTo>
                    <a:pt x="993124" y="336280"/>
                  </a:lnTo>
                  <a:lnTo>
                    <a:pt x="1001869" y="323320"/>
                  </a:lnTo>
                  <a:lnTo>
                    <a:pt x="1005078" y="307466"/>
                  </a:lnTo>
                  <a:lnTo>
                    <a:pt x="1005078" y="40766"/>
                  </a:lnTo>
                  <a:lnTo>
                    <a:pt x="1001869" y="24913"/>
                  </a:lnTo>
                  <a:lnTo>
                    <a:pt x="993124" y="11953"/>
                  </a:lnTo>
                  <a:lnTo>
                    <a:pt x="980164" y="3208"/>
                  </a:lnTo>
                  <a:lnTo>
                    <a:pt x="964311" y="0"/>
                  </a:lnTo>
                  <a:close/>
                </a:path>
              </a:pathLst>
            </a:custGeom>
            <a:solidFill>
              <a:srgbClr val="3EB1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563880" cy="6845934"/>
            </a:xfrm>
            <a:custGeom>
              <a:avLst/>
              <a:gdLst/>
              <a:ahLst/>
              <a:cxnLst/>
              <a:rect l="l" t="t" r="r" b="b"/>
              <a:pathLst>
                <a:path w="563880" h="6845934">
                  <a:moveTo>
                    <a:pt x="0" y="6845681"/>
                  </a:moveTo>
                  <a:lnTo>
                    <a:pt x="0" y="0"/>
                  </a:lnTo>
                  <a:lnTo>
                    <a:pt x="563880" y="0"/>
                  </a:lnTo>
                  <a:lnTo>
                    <a:pt x="563880" y="6845681"/>
                  </a:lnTo>
                  <a:lnTo>
                    <a:pt x="0" y="6845681"/>
                  </a:lnTo>
                  <a:close/>
                </a:path>
              </a:pathLst>
            </a:custGeom>
            <a:solidFill>
              <a:srgbClr val="4B4E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3266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Certification</a:t>
            </a:r>
            <a:r>
              <a:rPr spc="-55" dirty="0"/>
              <a:t> </a:t>
            </a:r>
            <a:r>
              <a:rPr dirty="0"/>
              <a:t>Review</a:t>
            </a:r>
            <a:r>
              <a:rPr spc="-35" dirty="0"/>
              <a:t> </a:t>
            </a:r>
            <a:r>
              <a:rPr spc="-10" dirty="0"/>
              <a:t>Findings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63396" y="2494788"/>
            <a:ext cx="9997440" cy="137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7965" indent="-227965" algn="ctr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27965" algn="l"/>
              </a:tabLst>
            </a:pPr>
            <a:r>
              <a:rPr sz="2000" dirty="0">
                <a:latin typeface="Century Gothic"/>
                <a:cs typeface="Century Gothic"/>
              </a:rPr>
              <a:t>MPOs</a:t>
            </a:r>
            <a:r>
              <a:rPr sz="2000" spc="-5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are</a:t>
            </a:r>
            <a:r>
              <a:rPr sz="2000" spc="-6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being</a:t>
            </a:r>
            <a:r>
              <a:rPr sz="2000" spc="-4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asked</a:t>
            </a:r>
            <a:r>
              <a:rPr sz="2000" spc="-5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to</a:t>
            </a:r>
            <a:r>
              <a:rPr sz="2000" spc="-6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include</a:t>
            </a:r>
            <a:r>
              <a:rPr sz="2000" spc="-4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their</a:t>
            </a:r>
            <a:r>
              <a:rPr sz="2000" spc="-5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responses</a:t>
            </a:r>
            <a:r>
              <a:rPr sz="2000" spc="-3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and</a:t>
            </a:r>
            <a:r>
              <a:rPr sz="2000" spc="-5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actions</a:t>
            </a:r>
            <a:r>
              <a:rPr sz="2000" spc="-5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in</a:t>
            </a:r>
            <a:r>
              <a:rPr sz="2000" spc="-5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response</a:t>
            </a:r>
            <a:r>
              <a:rPr sz="2000" spc="-4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to</a:t>
            </a:r>
            <a:r>
              <a:rPr sz="2000" spc="-55" dirty="0">
                <a:latin typeface="Century Gothic"/>
                <a:cs typeface="Century Gothic"/>
              </a:rPr>
              <a:t> </a:t>
            </a:r>
            <a:r>
              <a:rPr sz="2000" spc="-25" dirty="0">
                <a:latin typeface="Century Gothic"/>
                <a:cs typeface="Century Gothic"/>
              </a:rPr>
              <a:t>the</a:t>
            </a:r>
            <a:endParaRPr sz="2000">
              <a:latin typeface="Century Gothic"/>
              <a:cs typeface="Century Gothic"/>
            </a:endParaRPr>
          </a:p>
          <a:p>
            <a:pPr marL="12065" algn="ctr">
              <a:lnSpc>
                <a:spcPct val="100000"/>
              </a:lnSpc>
            </a:pPr>
            <a:r>
              <a:rPr sz="2000" b="1" dirty="0">
                <a:solidFill>
                  <a:srgbClr val="007298"/>
                </a:solidFill>
                <a:latin typeface="Century Gothic"/>
                <a:cs typeface="Century Gothic"/>
              </a:rPr>
              <a:t>certification</a:t>
            </a:r>
            <a:r>
              <a:rPr sz="2000" b="1" spc="-70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2000" b="1" dirty="0">
                <a:solidFill>
                  <a:srgbClr val="007298"/>
                </a:solidFill>
                <a:latin typeface="Century Gothic"/>
                <a:cs typeface="Century Gothic"/>
              </a:rPr>
              <a:t>review</a:t>
            </a:r>
            <a:r>
              <a:rPr sz="2000" b="1" spc="-60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2000" b="1" dirty="0">
                <a:solidFill>
                  <a:srgbClr val="007298"/>
                </a:solidFill>
                <a:latin typeface="Century Gothic"/>
                <a:cs typeface="Century Gothic"/>
              </a:rPr>
              <a:t>findings</a:t>
            </a:r>
            <a:r>
              <a:rPr sz="2000" b="1" spc="-50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2000" b="1" dirty="0">
                <a:solidFill>
                  <a:srgbClr val="007298"/>
                </a:solidFill>
                <a:latin typeface="Century Gothic"/>
                <a:cs typeface="Century Gothic"/>
              </a:rPr>
              <a:t>and</a:t>
            </a:r>
            <a:r>
              <a:rPr sz="2000" b="1" spc="-50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2000" b="1" dirty="0">
                <a:solidFill>
                  <a:srgbClr val="007298"/>
                </a:solidFill>
                <a:latin typeface="Century Gothic"/>
                <a:cs typeface="Century Gothic"/>
              </a:rPr>
              <a:t>recommendations</a:t>
            </a:r>
            <a:r>
              <a:rPr sz="2000" b="1" spc="-6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in</a:t>
            </a:r>
            <a:r>
              <a:rPr sz="2000" spc="-5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their</a:t>
            </a:r>
            <a:r>
              <a:rPr sz="2000" spc="-5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OWP</a:t>
            </a:r>
            <a:r>
              <a:rPr sz="2000" spc="-45" dirty="0">
                <a:latin typeface="Century Gothic"/>
                <a:cs typeface="Century Gothic"/>
              </a:rPr>
              <a:t> </a:t>
            </a:r>
            <a:r>
              <a:rPr sz="2000" spc="-10" dirty="0">
                <a:latin typeface="Century Gothic"/>
                <a:cs typeface="Century Gothic"/>
              </a:rPr>
              <a:t>introductions.</a:t>
            </a:r>
            <a:endParaRPr sz="2000">
              <a:latin typeface="Century Gothic"/>
              <a:cs typeface="Century Gothic"/>
            </a:endParaRPr>
          </a:p>
          <a:p>
            <a:pPr marL="241300" marR="202565" indent="-228600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tabLst>
                <a:tab pos="241300" algn="l"/>
              </a:tabLst>
            </a:pPr>
            <a:r>
              <a:rPr sz="2000" dirty="0">
                <a:latin typeface="Century Gothic"/>
                <a:cs typeface="Century Gothic"/>
              </a:rPr>
              <a:t>Caltrans</a:t>
            </a:r>
            <a:r>
              <a:rPr sz="2000" spc="-5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will</a:t>
            </a:r>
            <a:r>
              <a:rPr sz="2000" spc="-6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be</a:t>
            </a:r>
            <a:r>
              <a:rPr sz="2000" spc="-5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specifically</a:t>
            </a:r>
            <a:r>
              <a:rPr sz="2000" spc="-4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reviewing</a:t>
            </a:r>
            <a:r>
              <a:rPr sz="2000" spc="-4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the</a:t>
            </a:r>
            <a:r>
              <a:rPr sz="2000" spc="-5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draft</a:t>
            </a:r>
            <a:r>
              <a:rPr sz="2000" spc="-5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and</a:t>
            </a:r>
            <a:r>
              <a:rPr sz="2000" spc="-4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final</a:t>
            </a:r>
            <a:r>
              <a:rPr sz="2000" spc="-6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OWPs</a:t>
            </a:r>
            <a:r>
              <a:rPr sz="2000" spc="-4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to</a:t>
            </a:r>
            <a:r>
              <a:rPr sz="2000" spc="-5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ensure</a:t>
            </a:r>
            <a:r>
              <a:rPr sz="2000" spc="-50" dirty="0">
                <a:latin typeface="Century Gothic"/>
                <a:cs typeface="Century Gothic"/>
              </a:rPr>
              <a:t> </a:t>
            </a:r>
            <a:r>
              <a:rPr sz="2000" spc="-20" dirty="0">
                <a:latin typeface="Century Gothic"/>
                <a:cs typeface="Century Gothic"/>
              </a:rPr>
              <a:t>each </a:t>
            </a:r>
            <a:r>
              <a:rPr sz="2000" dirty="0">
                <a:latin typeface="Century Gothic"/>
                <a:cs typeface="Century Gothic"/>
              </a:rPr>
              <a:t>MPO,</a:t>
            </a:r>
            <a:r>
              <a:rPr sz="2000" spc="-4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that</a:t>
            </a:r>
            <a:r>
              <a:rPr sz="2000" spc="-4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is</a:t>
            </a:r>
            <a:r>
              <a:rPr sz="2000" spc="-4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a</a:t>
            </a:r>
            <a:r>
              <a:rPr sz="2000" spc="-4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TMA,</a:t>
            </a:r>
            <a:r>
              <a:rPr sz="2000" spc="-4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has</a:t>
            </a:r>
            <a:r>
              <a:rPr sz="2000" spc="-3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this</a:t>
            </a:r>
            <a:r>
              <a:rPr sz="2000" spc="-4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included</a:t>
            </a:r>
            <a:r>
              <a:rPr sz="2000" spc="-1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in</a:t>
            </a:r>
            <a:r>
              <a:rPr sz="2000" spc="-4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their</a:t>
            </a:r>
            <a:r>
              <a:rPr sz="2000" spc="-35" dirty="0">
                <a:latin typeface="Century Gothic"/>
                <a:cs typeface="Century Gothic"/>
              </a:rPr>
              <a:t> </a:t>
            </a:r>
            <a:r>
              <a:rPr sz="2000" spc="-20" dirty="0">
                <a:latin typeface="Century Gothic"/>
                <a:cs typeface="Century Gothic"/>
              </a:rPr>
              <a:t>OWP.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14</a:t>
            </a:fld>
            <a:endParaRPr spc="-25"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CALTRANS</a:t>
            </a:r>
            <a:r>
              <a:rPr spc="140" dirty="0"/>
              <a:t>  </a:t>
            </a:r>
            <a:r>
              <a:rPr dirty="0"/>
              <a:t>|</a:t>
            </a:r>
            <a:r>
              <a:rPr spc="120" dirty="0"/>
              <a:t>  </a:t>
            </a:r>
            <a:r>
              <a:rPr dirty="0"/>
              <a:t>DIVISION</a:t>
            </a:r>
            <a:r>
              <a:rPr spc="10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10" dirty="0"/>
              <a:t>TRANSPORTATION</a:t>
            </a:r>
            <a:r>
              <a:rPr spc="5" dirty="0"/>
              <a:t> </a:t>
            </a:r>
            <a:r>
              <a:rPr spc="-10" dirty="0"/>
              <a:t>PLANNING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63396" y="2874137"/>
            <a:ext cx="503110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dirty="0">
                <a:solidFill>
                  <a:srgbClr val="FFFFFF"/>
                </a:solidFill>
              </a:rPr>
              <a:t>General</a:t>
            </a:r>
            <a:r>
              <a:rPr sz="4800" spc="-220" dirty="0">
                <a:solidFill>
                  <a:srgbClr val="FFFFFF"/>
                </a:solidFill>
              </a:rPr>
              <a:t> </a:t>
            </a:r>
            <a:r>
              <a:rPr sz="4800" spc="-10" dirty="0">
                <a:solidFill>
                  <a:srgbClr val="FFFFFF"/>
                </a:solidFill>
              </a:rPr>
              <a:t>Updates</a:t>
            </a:r>
            <a:endParaRPr sz="4800"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15</a:t>
            </a:fld>
            <a:endParaRPr spc="-25" dirty="0"/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CALTRANS</a:t>
            </a:r>
            <a:r>
              <a:rPr spc="140" dirty="0"/>
              <a:t>  </a:t>
            </a:r>
            <a:r>
              <a:rPr dirty="0"/>
              <a:t>|</a:t>
            </a:r>
            <a:r>
              <a:rPr spc="120" dirty="0"/>
              <a:t>  </a:t>
            </a:r>
            <a:r>
              <a:rPr dirty="0"/>
              <a:t>DIVISION</a:t>
            </a:r>
            <a:r>
              <a:rPr spc="10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10" dirty="0"/>
              <a:t>TRANSPORTATION</a:t>
            </a:r>
            <a:r>
              <a:rPr spc="5" dirty="0"/>
              <a:t> </a:t>
            </a:r>
            <a:r>
              <a:rPr spc="-10" dirty="0"/>
              <a:t>PLANNING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63396" y="2874137"/>
            <a:ext cx="8604250" cy="1415415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12700" marR="5080">
              <a:lnSpc>
                <a:spcPts val="5180"/>
              </a:lnSpc>
              <a:spcBef>
                <a:spcPts val="755"/>
              </a:spcBef>
            </a:pPr>
            <a:r>
              <a:rPr sz="4800" dirty="0">
                <a:solidFill>
                  <a:srgbClr val="FFFFFF"/>
                </a:solidFill>
              </a:rPr>
              <a:t>California</a:t>
            </a:r>
            <a:r>
              <a:rPr sz="4800" spc="-160" dirty="0">
                <a:solidFill>
                  <a:srgbClr val="FFFFFF"/>
                </a:solidFill>
              </a:rPr>
              <a:t> </a:t>
            </a:r>
            <a:r>
              <a:rPr sz="4800" dirty="0">
                <a:solidFill>
                  <a:srgbClr val="FFFFFF"/>
                </a:solidFill>
              </a:rPr>
              <a:t>Transportation</a:t>
            </a:r>
            <a:r>
              <a:rPr sz="4800" spc="-145" dirty="0">
                <a:solidFill>
                  <a:srgbClr val="FFFFFF"/>
                </a:solidFill>
              </a:rPr>
              <a:t> </a:t>
            </a:r>
            <a:r>
              <a:rPr sz="4800" spc="-20" dirty="0">
                <a:solidFill>
                  <a:srgbClr val="FFFFFF"/>
                </a:solidFill>
              </a:rPr>
              <a:t>Plan </a:t>
            </a:r>
            <a:r>
              <a:rPr sz="4800" spc="-10" dirty="0">
                <a:solidFill>
                  <a:srgbClr val="FFFFFF"/>
                </a:solidFill>
              </a:rPr>
              <a:t>Updates</a:t>
            </a:r>
            <a:endParaRPr sz="4800"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16</a:t>
            </a:fld>
            <a:endParaRPr spc="-25" dirty="0"/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CALTRANS</a:t>
            </a:r>
            <a:r>
              <a:rPr spc="140" dirty="0"/>
              <a:t>  </a:t>
            </a:r>
            <a:r>
              <a:rPr dirty="0"/>
              <a:t>|</a:t>
            </a:r>
            <a:r>
              <a:rPr spc="120" dirty="0"/>
              <a:t>  </a:t>
            </a:r>
            <a:r>
              <a:rPr dirty="0"/>
              <a:t>DIVISION</a:t>
            </a:r>
            <a:r>
              <a:rPr spc="10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10" dirty="0"/>
              <a:t>TRANSPORTATION</a:t>
            </a:r>
            <a:r>
              <a:rPr spc="5" dirty="0"/>
              <a:t> </a:t>
            </a:r>
            <a:r>
              <a:rPr spc="-10" dirty="0"/>
              <a:t>PLANNING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63396" y="2874137"/>
            <a:ext cx="700468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dirty="0">
                <a:solidFill>
                  <a:srgbClr val="FFFFFF"/>
                </a:solidFill>
              </a:rPr>
              <a:t>Federal</a:t>
            </a:r>
            <a:r>
              <a:rPr sz="4800" spc="-160" dirty="0">
                <a:solidFill>
                  <a:srgbClr val="FFFFFF"/>
                </a:solidFill>
              </a:rPr>
              <a:t> </a:t>
            </a:r>
            <a:r>
              <a:rPr sz="4800" dirty="0">
                <a:solidFill>
                  <a:srgbClr val="FFFFFF"/>
                </a:solidFill>
              </a:rPr>
              <a:t>Liaison</a:t>
            </a:r>
            <a:r>
              <a:rPr sz="4800" spc="-165" dirty="0">
                <a:solidFill>
                  <a:srgbClr val="FFFFFF"/>
                </a:solidFill>
              </a:rPr>
              <a:t> </a:t>
            </a:r>
            <a:r>
              <a:rPr sz="4800" spc="-10" dirty="0">
                <a:solidFill>
                  <a:srgbClr val="FFFFFF"/>
                </a:solidFill>
              </a:rPr>
              <a:t>Updates</a:t>
            </a:r>
            <a:endParaRPr sz="4800"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17</a:t>
            </a:fld>
            <a:endParaRPr spc="-25" dirty="0"/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CALTRANS</a:t>
            </a:r>
            <a:r>
              <a:rPr spc="140" dirty="0"/>
              <a:t>  </a:t>
            </a:r>
            <a:r>
              <a:rPr dirty="0"/>
              <a:t>|</a:t>
            </a:r>
            <a:r>
              <a:rPr spc="120" dirty="0"/>
              <a:t>  </a:t>
            </a:r>
            <a:r>
              <a:rPr dirty="0"/>
              <a:t>DIVISION</a:t>
            </a:r>
            <a:r>
              <a:rPr spc="10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10" dirty="0"/>
              <a:t>TRANSPORTATION</a:t>
            </a:r>
            <a:r>
              <a:rPr spc="5" dirty="0"/>
              <a:t> </a:t>
            </a:r>
            <a:r>
              <a:rPr spc="-10" dirty="0"/>
              <a:t>PLANNING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3266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Regional</a:t>
            </a:r>
            <a:r>
              <a:rPr spc="-65" dirty="0"/>
              <a:t> </a:t>
            </a:r>
            <a:r>
              <a:rPr dirty="0"/>
              <a:t>Planning</a:t>
            </a:r>
            <a:r>
              <a:rPr spc="-55" dirty="0"/>
              <a:t> </a:t>
            </a:r>
            <a:r>
              <a:rPr dirty="0"/>
              <a:t>Handbook</a:t>
            </a:r>
            <a:r>
              <a:rPr spc="-35" dirty="0"/>
              <a:t> </a:t>
            </a:r>
            <a:r>
              <a:rPr spc="-10" dirty="0"/>
              <a:t>Update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18</a:t>
            </a:fld>
            <a:endParaRPr spc="-25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CALTRANS</a:t>
            </a:r>
            <a:r>
              <a:rPr spc="140" dirty="0"/>
              <a:t>  </a:t>
            </a:r>
            <a:r>
              <a:rPr dirty="0"/>
              <a:t>|</a:t>
            </a:r>
            <a:r>
              <a:rPr spc="120" dirty="0"/>
              <a:t>  </a:t>
            </a:r>
            <a:r>
              <a:rPr dirty="0"/>
              <a:t>DIVISION</a:t>
            </a:r>
            <a:r>
              <a:rPr spc="10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10" dirty="0"/>
              <a:t>TRANSPORTATION</a:t>
            </a:r>
            <a:r>
              <a:rPr spc="5" dirty="0"/>
              <a:t> </a:t>
            </a:r>
            <a:r>
              <a:rPr spc="-10" dirty="0"/>
              <a:t>PLANNING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63396" y="2282698"/>
            <a:ext cx="10006330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7815" algn="l"/>
              </a:tabLst>
            </a:pPr>
            <a:r>
              <a:rPr sz="1800" dirty="0">
                <a:latin typeface="Century Gothic"/>
                <a:cs typeface="Century Gothic"/>
              </a:rPr>
              <a:t>ORCP</a:t>
            </a:r>
            <a:r>
              <a:rPr sz="1800" spc="-5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is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continuing</a:t>
            </a:r>
            <a:r>
              <a:rPr sz="1800" spc="-1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to</a:t>
            </a:r>
            <a:r>
              <a:rPr sz="1800" spc="-4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work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on</a:t>
            </a:r>
            <a:r>
              <a:rPr sz="1800" spc="-4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the</a:t>
            </a:r>
            <a:r>
              <a:rPr sz="1800" spc="-3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Regional</a:t>
            </a:r>
            <a:r>
              <a:rPr sz="1800" spc="-4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Planning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Handbook</a:t>
            </a:r>
            <a:r>
              <a:rPr sz="1800" spc="-55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update</a:t>
            </a:r>
            <a:endParaRPr sz="1800">
              <a:latin typeface="Century Gothic"/>
              <a:cs typeface="Century Gothic"/>
            </a:endParaRPr>
          </a:p>
          <a:p>
            <a:pPr marL="297815" indent="-285115">
              <a:lnSpc>
                <a:spcPct val="100000"/>
              </a:lnSpc>
              <a:buFont typeface="Arial"/>
              <a:buChar char="•"/>
              <a:tabLst>
                <a:tab pos="297815" algn="l"/>
              </a:tabLst>
            </a:pPr>
            <a:r>
              <a:rPr sz="1800" dirty="0">
                <a:latin typeface="Century Gothic"/>
                <a:cs typeface="Century Gothic"/>
              </a:rPr>
              <a:t>We</a:t>
            </a:r>
            <a:r>
              <a:rPr sz="1800" spc="-5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are</a:t>
            </a:r>
            <a:r>
              <a:rPr sz="1800" spc="-5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currently</a:t>
            </a:r>
            <a:r>
              <a:rPr sz="1800" spc="-4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reviewing</a:t>
            </a:r>
            <a:r>
              <a:rPr sz="1800" spc="-2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the</a:t>
            </a:r>
            <a:r>
              <a:rPr sz="1800" spc="-5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revisions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as</a:t>
            </a:r>
            <a:r>
              <a:rPr sz="1800" spc="-5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a</a:t>
            </a:r>
            <a:r>
              <a:rPr sz="1800" spc="-55" dirty="0">
                <a:latin typeface="Century Gothic"/>
                <a:cs typeface="Century Gothic"/>
              </a:rPr>
              <a:t> </a:t>
            </a:r>
            <a:r>
              <a:rPr sz="1800" spc="-20" dirty="0">
                <a:latin typeface="Century Gothic"/>
                <a:cs typeface="Century Gothic"/>
              </a:rPr>
              <a:t>team</a:t>
            </a:r>
            <a:endParaRPr sz="1800">
              <a:latin typeface="Century Gothic"/>
              <a:cs typeface="Century Gothic"/>
            </a:endParaRPr>
          </a:p>
          <a:p>
            <a:pPr marL="297815" indent="-285115">
              <a:lnSpc>
                <a:spcPct val="100000"/>
              </a:lnSpc>
              <a:buFont typeface="Arial"/>
              <a:buChar char="•"/>
              <a:tabLst>
                <a:tab pos="297815" algn="l"/>
              </a:tabLst>
            </a:pPr>
            <a:r>
              <a:rPr sz="1800" dirty="0">
                <a:latin typeface="Century Gothic"/>
                <a:cs typeface="Century Gothic"/>
              </a:rPr>
              <a:t>Once</a:t>
            </a:r>
            <a:r>
              <a:rPr sz="1800" spc="-4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finalized,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we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will</a:t>
            </a:r>
            <a:r>
              <a:rPr sz="1800" spc="-2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be</a:t>
            </a:r>
            <a:r>
              <a:rPr sz="1800" spc="-5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working</a:t>
            </a:r>
            <a:r>
              <a:rPr sz="1800" spc="-4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with</a:t>
            </a:r>
            <a:r>
              <a:rPr sz="1800" spc="-3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the</a:t>
            </a:r>
            <a:r>
              <a:rPr sz="1800" spc="-4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graphics</a:t>
            </a:r>
            <a:r>
              <a:rPr sz="1800" spc="-4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team</a:t>
            </a:r>
            <a:r>
              <a:rPr sz="1800" spc="-4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on</a:t>
            </a:r>
            <a:r>
              <a:rPr sz="1800" spc="-5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the</a:t>
            </a:r>
            <a:r>
              <a:rPr sz="1800" spc="-3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design</a:t>
            </a:r>
            <a:r>
              <a:rPr sz="1800" spc="-3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and</a:t>
            </a:r>
            <a:r>
              <a:rPr sz="1800" spc="-45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formatting</a:t>
            </a:r>
            <a:endParaRPr sz="1800">
              <a:latin typeface="Century Gothic"/>
              <a:cs typeface="Century Gothic"/>
            </a:endParaRPr>
          </a:p>
          <a:p>
            <a:pPr marL="297815" indent="-28511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297815" algn="l"/>
              </a:tabLst>
            </a:pPr>
            <a:r>
              <a:rPr sz="1800" dirty="0">
                <a:latin typeface="Century Gothic"/>
                <a:cs typeface="Century Gothic"/>
              </a:rPr>
              <a:t>We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anticipate,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the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handbook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update</a:t>
            </a:r>
            <a:r>
              <a:rPr sz="1800" spc="-3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to</a:t>
            </a:r>
            <a:r>
              <a:rPr sz="1800" spc="-4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be </a:t>
            </a:r>
            <a:r>
              <a:rPr sz="1800" b="1" dirty="0">
                <a:solidFill>
                  <a:srgbClr val="007298"/>
                </a:solidFill>
                <a:latin typeface="Century Gothic"/>
                <a:cs typeface="Century Gothic"/>
              </a:rPr>
              <a:t>finalized</a:t>
            </a:r>
            <a:r>
              <a:rPr sz="1800" b="1" spc="-40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007298"/>
                </a:solidFill>
                <a:latin typeface="Century Gothic"/>
                <a:cs typeface="Century Gothic"/>
              </a:rPr>
              <a:t>by</a:t>
            </a:r>
            <a:r>
              <a:rPr sz="1800" b="1" spc="-3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007298"/>
                </a:solidFill>
                <a:latin typeface="Century Gothic"/>
                <a:cs typeface="Century Gothic"/>
              </a:rPr>
              <a:t>the</a:t>
            </a:r>
            <a:r>
              <a:rPr sz="1800" b="1" spc="-4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007298"/>
                </a:solidFill>
                <a:latin typeface="Century Gothic"/>
                <a:cs typeface="Century Gothic"/>
              </a:rPr>
              <a:t>end</a:t>
            </a:r>
            <a:r>
              <a:rPr sz="1800" b="1" spc="-4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007298"/>
                </a:solidFill>
                <a:latin typeface="Century Gothic"/>
                <a:cs typeface="Century Gothic"/>
              </a:rPr>
              <a:t>of</a:t>
            </a:r>
            <a:r>
              <a:rPr sz="1800" b="1" spc="-4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007298"/>
                </a:solidFill>
                <a:latin typeface="Century Gothic"/>
                <a:cs typeface="Century Gothic"/>
              </a:rPr>
              <a:t>this</a:t>
            </a:r>
            <a:r>
              <a:rPr sz="1800" b="1" spc="-4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007298"/>
                </a:solidFill>
                <a:latin typeface="Century Gothic"/>
                <a:cs typeface="Century Gothic"/>
              </a:rPr>
              <a:t>calendar</a:t>
            </a:r>
            <a:r>
              <a:rPr sz="1800" b="1" spc="-4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800" b="1" spc="-20" dirty="0">
                <a:solidFill>
                  <a:srgbClr val="007298"/>
                </a:solidFill>
                <a:latin typeface="Century Gothic"/>
                <a:cs typeface="Century Gothic"/>
              </a:rPr>
              <a:t>year</a:t>
            </a:r>
            <a:endParaRPr sz="18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3266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Master</a:t>
            </a:r>
            <a:r>
              <a:rPr spc="-45" dirty="0"/>
              <a:t> </a:t>
            </a:r>
            <a:r>
              <a:rPr dirty="0"/>
              <a:t>Fund</a:t>
            </a:r>
            <a:r>
              <a:rPr spc="-40" dirty="0"/>
              <a:t> </a:t>
            </a:r>
            <a:r>
              <a:rPr dirty="0"/>
              <a:t>Transfer</a:t>
            </a:r>
            <a:r>
              <a:rPr spc="-45" dirty="0"/>
              <a:t> </a:t>
            </a:r>
            <a:r>
              <a:rPr dirty="0"/>
              <a:t>Agreement</a:t>
            </a:r>
            <a:r>
              <a:rPr spc="-40" dirty="0"/>
              <a:t> </a:t>
            </a:r>
            <a:r>
              <a:rPr spc="-10" dirty="0"/>
              <a:t>Update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19</a:t>
            </a:fld>
            <a:endParaRPr spc="-25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CALTRANS</a:t>
            </a:r>
            <a:r>
              <a:rPr spc="140" dirty="0"/>
              <a:t>  </a:t>
            </a:r>
            <a:r>
              <a:rPr dirty="0"/>
              <a:t>|</a:t>
            </a:r>
            <a:r>
              <a:rPr spc="120" dirty="0"/>
              <a:t>  </a:t>
            </a:r>
            <a:r>
              <a:rPr dirty="0"/>
              <a:t>DIVISION</a:t>
            </a:r>
            <a:r>
              <a:rPr spc="10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10" dirty="0"/>
              <a:t>TRANSPORTATION</a:t>
            </a:r>
            <a:r>
              <a:rPr spc="5" dirty="0"/>
              <a:t> </a:t>
            </a:r>
            <a:r>
              <a:rPr spc="-10" dirty="0"/>
              <a:t>PLANNING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63396" y="2283968"/>
            <a:ext cx="10006965" cy="3652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7815" algn="l"/>
              </a:tabLst>
            </a:pPr>
            <a:r>
              <a:rPr sz="1400" dirty="0">
                <a:latin typeface="Century Gothic"/>
                <a:cs typeface="Century Gothic"/>
              </a:rPr>
              <a:t>The</a:t>
            </a:r>
            <a:r>
              <a:rPr sz="1400" spc="-4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MFTA</a:t>
            </a:r>
            <a:r>
              <a:rPr sz="1400" spc="-3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Boilerplates</a:t>
            </a:r>
            <a:r>
              <a:rPr sz="1400" spc="-5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have</a:t>
            </a:r>
            <a:r>
              <a:rPr sz="1400" spc="-3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been</a:t>
            </a:r>
            <a:r>
              <a:rPr sz="1400" spc="-40" dirty="0">
                <a:latin typeface="Century Gothic"/>
                <a:cs typeface="Century Gothic"/>
              </a:rPr>
              <a:t> </a:t>
            </a:r>
            <a:r>
              <a:rPr sz="1400" spc="-10" dirty="0">
                <a:latin typeface="Century Gothic"/>
                <a:cs typeface="Century Gothic"/>
              </a:rPr>
              <a:t>finalized.</a:t>
            </a:r>
            <a:endParaRPr sz="1400">
              <a:latin typeface="Century Gothic"/>
              <a:cs typeface="Century Gothic"/>
            </a:endParaRPr>
          </a:p>
          <a:p>
            <a:pPr marL="298450" marR="318135" indent="-285750">
              <a:lnSpc>
                <a:spcPct val="100000"/>
              </a:lnSpc>
              <a:buFont typeface="Arial"/>
              <a:buChar char="•"/>
              <a:tabLst>
                <a:tab pos="298450" algn="l"/>
              </a:tabLst>
            </a:pPr>
            <a:r>
              <a:rPr sz="1400" dirty="0">
                <a:latin typeface="Century Gothic"/>
                <a:cs typeface="Century Gothic"/>
              </a:rPr>
              <a:t>MPOs</a:t>
            </a:r>
            <a:r>
              <a:rPr sz="1400" spc="-5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and</a:t>
            </a:r>
            <a:r>
              <a:rPr sz="1400" spc="-3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RTPAs</a:t>
            </a:r>
            <a:r>
              <a:rPr sz="1400" spc="-2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are</a:t>
            </a:r>
            <a:r>
              <a:rPr sz="1400" spc="-2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to</a:t>
            </a:r>
            <a:r>
              <a:rPr sz="1400" spc="-4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present</a:t>
            </a:r>
            <a:r>
              <a:rPr sz="1400" spc="-2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these</a:t>
            </a:r>
            <a:r>
              <a:rPr sz="1400" spc="-3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boilerplates</a:t>
            </a:r>
            <a:r>
              <a:rPr sz="1400" spc="-4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to</a:t>
            </a:r>
            <a:r>
              <a:rPr sz="1400" spc="-4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their</a:t>
            </a:r>
            <a:r>
              <a:rPr sz="1400" spc="-4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board</a:t>
            </a:r>
            <a:r>
              <a:rPr sz="1400" spc="-3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and</a:t>
            </a:r>
            <a:r>
              <a:rPr sz="1400" spc="-2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provide</a:t>
            </a:r>
            <a:r>
              <a:rPr sz="1400" spc="-5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a</a:t>
            </a:r>
            <a:r>
              <a:rPr sz="1400" spc="-40" dirty="0"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007298"/>
                </a:solidFill>
                <a:latin typeface="Century Gothic"/>
                <a:cs typeface="Century Gothic"/>
              </a:rPr>
              <a:t>board</a:t>
            </a:r>
            <a:r>
              <a:rPr sz="1400" b="1" spc="-3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007298"/>
                </a:solidFill>
                <a:latin typeface="Century Gothic"/>
                <a:cs typeface="Century Gothic"/>
              </a:rPr>
              <a:t>resolution</a:t>
            </a:r>
            <a:r>
              <a:rPr sz="1400" b="1" spc="-2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007298"/>
                </a:solidFill>
                <a:latin typeface="Century Gothic"/>
                <a:cs typeface="Century Gothic"/>
              </a:rPr>
              <a:t>adopting</a:t>
            </a:r>
            <a:r>
              <a:rPr sz="1400" b="1" spc="-25" dirty="0">
                <a:solidFill>
                  <a:srgbClr val="007298"/>
                </a:solidFill>
                <a:latin typeface="Century Gothic"/>
                <a:cs typeface="Century Gothic"/>
              </a:rPr>
              <a:t> the </a:t>
            </a:r>
            <a:r>
              <a:rPr sz="1400" b="1" spc="-10" dirty="0">
                <a:solidFill>
                  <a:srgbClr val="007298"/>
                </a:solidFill>
                <a:latin typeface="Century Gothic"/>
                <a:cs typeface="Century Gothic"/>
              </a:rPr>
              <a:t>MFTA</a:t>
            </a:r>
            <a:r>
              <a:rPr sz="1400" spc="-10" dirty="0">
                <a:latin typeface="Century Gothic"/>
                <a:cs typeface="Century Gothic"/>
              </a:rPr>
              <a:t>.</a:t>
            </a:r>
            <a:endParaRPr sz="1400">
              <a:latin typeface="Century Gothic"/>
              <a:cs typeface="Century Gothic"/>
            </a:endParaRPr>
          </a:p>
          <a:p>
            <a:pPr marL="755015" marR="528955" lvl="1" indent="-285750">
              <a:lnSpc>
                <a:spcPct val="100000"/>
              </a:lnSpc>
              <a:buFont typeface="Arial"/>
              <a:buChar char="•"/>
              <a:tabLst>
                <a:tab pos="755015" algn="l"/>
              </a:tabLst>
            </a:pPr>
            <a:r>
              <a:rPr sz="1400" dirty="0">
                <a:latin typeface="Century Gothic"/>
                <a:cs typeface="Century Gothic"/>
              </a:rPr>
              <a:t>If</a:t>
            </a:r>
            <a:r>
              <a:rPr sz="1400" spc="-2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you</a:t>
            </a:r>
            <a:r>
              <a:rPr sz="1400" spc="-3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have</a:t>
            </a:r>
            <a:r>
              <a:rPr sz="1400" spc="-1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not</a:t>
            </a:r>
            <a:r>
              <a:rPr sz="1400" spc="-3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submitted</a:t>
            </a:r>
            <a:r>
              <a:rPr sz="1400" spc="-2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a</a:t>
            </a:r>
            <a:r>
              <a:rPr sz="1400" spc="-1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board</a:t>
            </a:r>
            <a:r>
              <a:rPr sz="1400" spc="-1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resolution</a:t>
            </a:r>
            <a:r>
              <a:rPr sz="1400" spc="-4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yet,</a:t>
            </a:r>
            <a:r>
              <a:rPr sz="1400" spc="-2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please</a:t>
            </a:r>
            <a:r>
              <a:rPr sz="1400" spc="-1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do</a:t>
            </a:r>
            <a:r>
              <a:rPr sz="1400" spc="-2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so</a:t>
            </a:r>
            <a:r>
              <a:rPr sz="1400" spc="-2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as</a:t>
            </a:r>
            <a:r>
              <a:rPr sz="1400" spc="-2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soon</a:t>
            </a:r>
            <a:r>
              <a:rPr sz="1400" spc="-3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as</a:t>
            </a:r>
            <a:r>
              <a:rPr sz="1400" spc="-1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possible</a:t>
            </a:r>
            <a:r>
              <a:rPr sz="1400" spc="-3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as</a:t>
            </a:r>
            <a:r>
              <a:rPr sz="1400" spc="-1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this</a:t>
            </a:r>
            <a:r>
              <a:rPr sz="1400" spc="-4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is</a:t>
            </a:r>
            <a:r>
              <a:rPr sz="1400" spc="-3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required</a:t>
            </a:r>
            <a:r>
              <a:rPr sz="1400" spc="-20" dirty="0">
                <a:latin typeface="Century Gothic"/>
                <a:cs typeface="Century Gothic"/>
              </a:rPr>
              <a:t> </a:t>
            </a:r>
            <a:r>
              <a:rPr sz="1400" spc="-25" dirty="0">
                <a:latin typeface="Century Gothic"/>
                <a:cs typeface="Century Gothic"/>
              </a:rPr>
              <a:t>to </a:t>
            </a:r>
            <a:r>
              <a:rPr sz="1400" dirty="0">
                <a:latin typeface="Century Gothic"/>
                <a:cs typeface="Century Gothic"/>
              </a:rPr>
              <a:t>execute</a:t>
            </a:r>
            <a:r>
              <a:rPr sz="1400" spc="-2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the</a:t>
            </a:r>
            <a:r>
              <a:rPr sz="1400" spc="-3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final</a:t>
            </a:r>
            <a:r>
              <a:rPr sz="1400" spc="-45" dirty="0">
                <a:latin typeface="Century Gothic"/>
                <a:cs typeface="Century Gothic"/>
              </a:rPr>
              <a:t> </a:t>
            </a:r>
            <a:r>
              <a:rPr sz="1400" spc="-10" dirty="0">
                <a:latin typeface="Century Gothic"/>
                <a:cs typeface="Century Gothic"/>
              </a:rPr>
              <a:t>MFTAs.</a:t>
            </a:r>
            <a:endParaRPr sz="1400">
              <a:latin typeface="Century Gothic"/>
              <a:cs typeface="Century Gothic"/>
            </a:endParaRPr>
          </a:p>
          <a:p>
            <a:pPr marL="298450" marR="5080" indent="-285750">
              <a:lnSpc>
                <a:spcPct val="100000"/>
              </a:lnSpc>
              <a:buFont typeface="Arial"/>
              <a:buChar char="•"/>
              <a:tabLst>
                <a:tab pos="298450" algn="l"/>
              </a:tabLst>
            </a:pPr>
            <a:r>
              <a:rPr sz="1400" dirty="0">
                <a:latin typeface="Century Gothic"/>
                <a:cs typeface="Century Gothic"/>
              </a:rPr>
              <a:t>The</a:t>
            </a:r>
            <a:r>
              <a:rPr sz="1400" spc="-35" dirty="0">
                <a:latin typeface="Century Gothic"/>
                <a:cs typeface="Century Gothic"/>
              </a:rPr>
              <a:t> </a:t>
            </a:r>
            <a:r>
              <a:rPr sz="1400" b="1" spc="-10" dirty="0">
                <a:solidFill>
                  <a:srgbClr val="007298"/>
                </a:solidFill>
                <a:latin typeface="Century Gothic"/>
                <a:cs typeface="Century Gothic"/>
              </a:rPr>
              <a:t>individualized </a:t>
            </a:r>
            <a:r>
              <a:rPr sz="1400" b="1" dirty="0">
                <a:solidFill>
                  <a:srgbClr val="007298"/>
                </a:solidFill>
                <a:latin typeface="Century Gothic"/>
                <a:cs typeface="Century Gothic"/>
              </a:rPr>
              <a:t>final</a:t>
            </a:r>
            <a:r>
              <a:rPr sz="1400" b="1" spc="-4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007298"/>
                </a:solidFill>
                <a:latin typeface="Century Gothic"/>
                <a:cs typeface="Century Gothic"/>
              </a:rPr>
              <a:t>MFTAs</a:t>
            </a:r>
            <a:r>
              <a:rPr sz="1400" dirty="0">
                <a:latin typeface="Century Gothic"/>
                <a:cs typeface="Century Gothic"/>
              </a:rPr>
              <a:t>,</a:t>
            </a:r>
            <a:r>
              <a:rPr sz="1400" spc="-3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which</a:t>
            </a:r>
            <a:r>
              <a:rPr sz="1400" spc="-5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include</a:t>
            </a:r>
            <a:r>
              <a:rPr sz="1400" spc="-5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the</a:t>
            </a:r>
            <a:r>
              <a:rPr sz="1400" spc="-3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agency’s</a:t>
            </a:r>
            <a:r>
              <a:rPr sz="1400" spc="-4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name</a:t>
            </a:r>
            <a:r>
              <a:rPr sz="1400" spc="-3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and</a:t>
            </a:r>
            <a:r>
              <a:rPr sz="1400" spc="-2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new</a:t>
            </a:r>
            <a:r>
              <a:rPr sz="1400" spc="-3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MFTA</a:t>
            </a:r>
            <a:r>
              <a:rPr sz="1400" spc="-3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number,</a:t>
            </a:r>
            <a:r>
              <a:rPr sz="1400" spc="-30" dirty="0"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007298"/>
                </a:solidFill>
                <a:latin typeface="Century Gothic"/>
                <a:cs typeface="Century Gothic"/>
              </a:rPr>
              <a:t>are</a:t>
            </a:r>
            <a:r>
              <a:rPr sz="1400" b="1" spc="-40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007298"/>
                </a:solidFill>
                <a:latin typeface="Century Gothic"/>
                <a:cs typeface="Century Gothic"/>
              </a:rPr>
              <a:t>being</a:t>
            </a:r>
            <a:r>
              <a:rPr sz="1400" b="1" spc="-30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007298"/>
                </a:solidFill>
                <a:latin typeface="Century Gothic"/>
                <a:cs typeface="Century Gothic"/>
              </a:rPr>
              <a:t>prepared</a:t>
            </a:r>
            <a:r>
              <a:rPr sz="1400" b="1" spc="-25" dirty="0">
                <a:solidFill>
                  <a:srgbClr val="007298"/>
                </a:solidFill>
                <a:latin typeface="Century Gothic"/>
                <a:cs typeface="Century Gothic"/>
              </a:rPr>
              <a:t> by </a:t>
            </a:r>
            <a:r>
              <a:rPr sz="1400" b="1" dirty="0">
                <a:solidFill>
                  <a:srgbClr val="007298"/>
                </a:solidFill>
                <a:latin typeface="Century Gothic"/>
                <a:cs typeface="Century Gothic"/>
              </a:rPr>
              <a:t>the</a:t>
            </a:r>
            <a:r>
              <a:rPr sz="1400" b="1" spc="-60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007298"/>
                </a:solidFill>
                <a:latin typeface="Century Gothic"/>
                <a:cs typeface="Century Gothic"/>
              </a:rPr>
              <a:t>Division</a:t>
            </a:r>
            <a:r>
              <a:rPr sz="1400" b="1" spc="-4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007298"/>
                </a:solidFill>
                <a:latin typeface="Century Gothic"/>
                <a:cs typeface="Century Gothic"/>
              </a:rPr>
              <a:t>of</a:t>
            </a:r>
            <a:r>
              <a:rPr sz="1400" b="1" spc="-50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007298"/>
                </a:solidFill>
                <a:latin typeface="Century Gothic"/>
                <a:cs typeface="Century Gothic"/>
              </a:rPr>
              <a:t>Procurement</a:t>
            </a:r>
            <a:r>
              <a:rPr sz="1400" b="1" spc="-2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007298"/>
                </a:solidFill>
                <a:latin typeface="Century Gothic"/>
                <a:cs typeface="Century Gothic"/>
              </a:rPr>
              <a:t>and</a:t>
            </a:r>
            <a:r>
              <a:rPr sz="1400" b="1" spc="-5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007298"/>
                </a:solidFill>
                <a:latin typeface="Century Gothic"/>
                <a:cs typeface="Century Gothic"/>
              </a:rPr>
              <a:t>Contracts</a:t>
            </a:r>
            <a:r>
              <a:rPr sz="1400" b="1" spc="-4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400" b="1" spc="-10" dirty="0">
                <a:solidFill>
                  <a:srgbClr val="007298"/>
                </a:solidFill>
                <a:latin typeface="Century Gothic"/>
                <a:cs typeface="Century Gothic"/>
              </a:rPr>
              <a:t>(DPAC).</a:t>
            </a:r>
            <a:endParaRPr sz="1400">
              <a:latin typeface="Century Gothic"/>
              <a:cs typeface="Century Gothic"/>
            </a:endParaRPr>
          </a:p>
          <a:p>
            <a:pPr marL="755015" marR="15240" lvl="1" indent="-285750">
              <a:lnSpc>
                <a:spcPct val="100000"/>
              </a:lnSpc>
              <a:buFont typeface="Arial"/>
              <a:buChar char="•"/>
              <a:tabLst>
                <a:tab pos="755015" algn="l"/>
              </a:tabLst>
            </a:pPr>
            <a:r>
              <a:rPr sz="1400" dirty="0">
                <a:latin typeface="Century Gothic"/>
                <a:cs typeface="Century Gothic"/>
              </a:rPr>
              <a:t>The</a:t>
            </a:r>
            <a:r>
              <a:rPr sz="1400" spc="-35" dirty="0"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007298"/>
                </a:solidFill>
                <a:latin typeface="Century Gothic"/>
                <a:cs typeface="Century Gothic"/>
              </a:rPr>
              <a:t>DPAC</a:t>
            </a:r>
            <a:r>
              <a:rPr sz="1400" b="1" spc="-3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007298"/>
                </a:solidFill>
                <a:latin typeface="Century Gothic"/>
                <a:cs typeface="Century Gothic"/>
              </a:rPr>
              <a:t>contract</a:t>
            </a:r>
            <a:r>
              <a:rPr sz="1400" b="1" spc="-1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007298"/>
                </a:solidFill>
                <a:latin typeface="Century Gothic"/>
                <a:cs typeface="Century Gothic"/>
              </a:rPr>
              <a:t>analyst</a:t>
            </a:r>
            <a:r>
              <a:rPr sz="1400" b="1" spc="-3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will</a:t>
            </a:r>
            <a:r>
              <a:rPr sz="1400" spc="-5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be</a:t>
            </a:r>
            <a:r>
              <a:rPr sz="1400" spc="-3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emailing</a:t>
            </a:r>
            <a:r>
              <a:rPr sz="1400" spc="-6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the</a:t>
            </a:r>
            <a:r>
              <a:rPr sz="1400" spc="-25" dirty="0"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007298"/>
                </a:solidFill>
                <a:latin typeface="Century Gothic"/>
                <a:cs typeface="Century Gothic"/>
              </a:rPr>
              <a:t>MPO</a:t>
            </a:r>
            <a:r>
              <a:rPr sz="1400" b="1" spc="-3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007298"/>
                </a:solidFill>
                <a:latin typeface="Century Gothic"/>
                <a:cs typeface="Century Gothic"/>
              </a:rPr>
              <a:t>executive</a:t>
            </a:r>
            <a:r>
              <a:rPr sz="1400" b="1" spc="-20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007298"/>
                </a:solidFill>
                <a:latin typeface="Century Gothic"/>
                <a:cs typeface="Century Gothic"/>
              </a:rPr>
              <a:t>directors</a:t>
            </a:r>
            <a:r>
              <a:rPr sz="1400" b="1" spc="-1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with</a:t>
            </a:r>
            <a:r>
              <a:rPr sz="1400" spc="-5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the</a:t>
            </a:r>
            <a:r>
              <a:rPr sz="1400" spc="-3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final</a:t>
            </a:r>
            <a:r>
              <a:rPr sz="1400" spc="-5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draft</a:t>
            </a:r>
            <a:r>
              <a:rPr sz="1400" spc="-2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of</a:t>
            </a:r>
            <a:r>
              <a:rPr sz="1400" spc="-4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the</a:t>
            </a:r>
            <a:r>
              <a:rPr sz="1400" spc="-3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MFTA</a:t>
            </a:r>
            <a:r>
              <a:rPr sz="1400" spc="-25" dirty="0">
                <a:latin typeface="Century Gothic"/>
                <a:cs typeface="Century Gothic"/>
              </a:rPr>
              <a:t> and </a:t>
            </a:r>
            <a:r>
              <a:rPr sz="1400" dirty="0">
                <a:latin typeface="Century Gothic"/>
                <a:cs typeface="Century Gothic"/>
              </a:rPr>
              <a:t>the</a:t>
            </a:r>
            <a:r>
              <a:rPr sz="1400" spc="-10" dirty="0">
                <a:latin typeface="Century Gothic"/>
                <a:cs typeface="Century Gothic"/>
              </a:rPr>
              <a:t> appendices.</a:t>
            </a:r>
            <a:endParaRPr sz="1400">
              <a:latin typeface="Century Gothic"/>
              <a:cs typeface="Century Gothic"/>
            </a:endParaRPr>
          </a:p>
          <a:p>
            <a:pPr marL="755015" marR="372110" lvl="1" indent="-285750">
              <a:lnSpc>
                <a:spcPct val="100000"/>
              </a:lnSpc>
              <a:buFont typeface="Arial"/>
              <a:buChar char="•"/>
              <a:tabLst>
                <a:tab pos="755015" algn="l"/>
              </a:tabLst>
            </a:pPr>
            <a:r>
              <a:rPr sz="1400" dirty="0">
                <a:latin typeface="Century Gothic"/>
                <a:cs typeface="Century Gothic"/>
              </a:rPr>
              <a:t>The</a:t>
            </a:r>
            <a:r>
              <a:rPr sz="1400" spc="-3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analyst</a:t>
            </a:r>
            <a:r>
              <a:rPr sz="1400" spc="-2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will</a:t>
            </a:r>
            <a:r>
              <a:rPr sz="1400" spc="-5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request</a:t>
            </a:r>
            <a:r>
              <a:rPr sz="1400" spc="-3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the</a:t>
            </a:r>
            <a:r>
              <a:rPr sz="1400" spc="-3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name</a:t>
            </a:r>
            <a:r>
              <a:rPr sz="1400" spc="-3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and</a:t>
            </a:r>
            <a:r>
              <a:rPr sz="1400" spc="-2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email</a:t>
            </a:r>
            <a:r>
              <a:rPr sz="1400" spc="-4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address</a:t>
            </a:r>
            <a:r>
              <a:rPr sz="1400" spc="-1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of</a:t>
            </a:r>
            <a:r>
              <a:rPr sz="1400" spc="-4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the</a:t>
            </a:r>
            <a:r>
              <a:rPr sz="1400" spc="-35" dirty="0"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007298"/>
                </a:solidFill>
                <a:latin typeface="Century Gothic"/>
                <a:cs typeface="Century Gothic"/>
              </a:rPr>
              <a:t>reviewing</a:t>
            </a:r>
            <a:r>
              <a:rPr sz="1400" b="1" spc="-10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007298"/>
                </a:solidFill>
                <a:latin typeface="Century Gothic"/>
                <a:cs typeface="Century Gothic"/>
              </a:rPr>
              <a:t>attorney</a:t>
            </a:r>
            <a:r>
              <a:rPr sz="1400" dirty="0">
                <a:latin typeface="Century Gothic"/>
                <a:cs typeface="Century Gothic"/>
              </a:rPr>
              <a:t>,</a:t>
            </a:r>
            <a:r>
              <a:rPr sz="1400" spc="-1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as</a:t>
            </a:r>
            <a:r>
              <a:rPr sz="1400" spc="-3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well</a:t>
            </a:r>
            <a:r>
              <a:rPr sz="1400" spc="-4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as</a:t>
            </a:r>
            <a:r>
              <a:rPr sz="1400" spc="-3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the</a:t>
            </a:r>
            <a:r>
              <a:rPr sz="1400" spc="-35" dirty="0">
                <a:latin typeface="Century Gothic"/>
                <a:cs typeface="Century Gothic"/>
              </a:rPr>
              <a:t> </a:t>
            </a:r>
            <a:r>
              <a:rPr sz="1400" spc="-10" dirty="0">
                <a:latin typeface="Century Gothic"/>
                <a:cs typeface="Century Gothic"/>
              </a:rPr>
              <a:t>approved </a:t>
            </a:r>
            <a:r>
              <a:rPr sz="1400" dirty="0">
                <a:latin typeface="Century Gothic"/>
                <a:cs typeface="Century Gothic"/>
              </a:rPr>
              <a:t>Board</a:t>
            </a:r>
            <a:r>
              <a:rPr sz="1400" spc="-1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Resolution</a:t>
            </a:r>
            <a:r>
              <a:rPr sz="1400" spc="-4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if</a:t>
            </a:r>
            <a:r>
              <a:rPr sz="1400" spc="-3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it</a:t>
            </a:r>
            <a:r>
              <a:rPr sz="1400" spc="-2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is</a:t>
            </a:r>
            <a:r>
              <a:rPr sz="1400" spc="-3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not</a:t>
            </a:r>
            <a:r>
              <a:rPr sz="1400" spc="-3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already</a:t>
            </a:r>
            <a:r>
              <a:rPr sz="1400" spc="1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on</a:t>
            </a:r>
            <a:r>
              <a:rPr sz="1400" spc="-30" dirty="0">
                <a:latin typeface="Century Gothic"/>
                <a:cs typeface="Century Gothic"/>
              </a:rPr>
              <a:t> </a:t>
            </a:r>
            <a:r>
              <a:rPr sz="1400" spc="-10" dirty="0">
                <a:latin typeface="Century Gothic"/>
                <a:cs typeface="Century Gothic"/>
              </a:rPr>
              <a:t>file.</a:t>
            </a:r>
            <a:endParaRPr sz="1400">
              <a:latin typeface="Century Gothic"/>
              <a:cs typeface="Century Gothic"/>
            </a:endParaRPr>
          </a:p>
          <a:p>
            <a:pPr marL="755015" marR="509270" lvl="1" indent="-285750">
              <a:lnSpc>
                <a:spcPct val="100000"/>
              </a:lnSpc>
              <a:buFont typeface="Arial"/>
              <a:buChar char="•"/>
              <a:tabLst>
                <a:tab pos="755015" algn="l"/>
              </a:tabLst>
            </a:pPr>
            <a:r>
              <a:rPr sz="1400" dirty="0">
                <a:latin typeface="Century Gothic"/>
                <a:cs typeface="Century Gothic"/>
              </a:rPr>
              <a:t>Upon</a:t>
            </a:r>
            <a:r>
              <a:rPr sz="1400" spc="-5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receiving</a:t>
            </a:r>
            <a:r>
              <a:rPr sz="1400" spc="-5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the</a:t>
            </a:r>
            <a:r>
              <a:rPr sz="1400" spc="-2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resolution</a:t>
            </a:r>
            <a:r>
              <a:rPr sz="1400" spc="-4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and</a:t>
            </a:r>
            <a:r>
              <a:rPr sz="1400" spc="-2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the</a:t>
            </a:r>
            <a:r>
              <a:rPr sz="1400" spc="-2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attorney's</a:t>
            </a:r>
            <a:r>
              <a:rPr sz="1400" spc="-2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details,</a:t>
            </a:r>
            <a:r>
              <a:rPr sz="1400" spc="-3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the</a:t>
            </a:r>
            <a:r>
              <a:rPr sz="1400" spc="-3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analyst</a:t>
            </a:r>
            <a:r>
              <a:rPr sz="1400" spc="-2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will</a:t>
            </a:r>
            <a:r>
              <a:rPr sz="1400" spc="-4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include</a:t>
            </a:r>
            <a:r>
              <a:rPr sz="1400" spc="-4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the</a:t>
            </a:r>
            <a:r>
              <a:rPr sz="1400" spc="-3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names</a:t>
            </a:r>
            <a:r>
              <a:rPr sz="1400" spc="-2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of</a:t>
            </a:r>
            <a:r>
              <a:rPr sz="1400" spc="-3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both</a:t>
            </a:r>
            <a:r>
              <a:rPr sz="1400" spc="-30" dirty="0">
                <a:latin typeface="Century Gothic"/>
                <a:cs typeface="Century Gothic"/>
              </a:rPr>
              <a:t> </a:t>
            </a:r>
            <a:r>
              <a:rPr sz="1400" spc="-25" dirty="0">
                <a:latin typeface="Century Gothic"/>
                <a:cs typeface="Century Gothic"/>
              </a:rPr>
              <a:t>the </a:t>
            </a:r>
            <a:r>
              <a:rPr sz="1400" dirty="0">
                <a:latin typeface="Century Gothic"/>
                <a:cs typeface="Century Gothic"/>
              </a:rPr>
              <a:t>executive</a:t>
            </a:r>
            <a:r>
              <a:rPr sz="1400" spc="-3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director</a:t>
            </a:r>
            <a:r>
              <a:rPr sz="1400" spc="-4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and</a:t>
            </a:r>
            <a:r>
              <a:rPr sz="1400" spc="-2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the</a:t>
            </a:r>
            <a:r>
              <a:rPr sz="1400" spc="-3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reviewing</a:t>
            </a:r>
            <a:r>
              <a:rPr sz="1400" spc="-5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attorney</a:t>
            </a:r>
            <a:r>
              <a:rPr sz="1400" spc="-2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in</a:t>
            </a:r>
            <a:r>
              <a:rPr sz="1400" spc="-5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the</a:t>
            </a:r>
            <a:r>
              <a:rPr sz="1400" spc="-30" dirty="0">
                <a:latin typeface="Century Gothic"/>
                <a:cs typeface="Century Gothic"/>
              </a:rPr>
              <a:t> </a:t>
            </a:r>
            <a:r>
              <a:rPr sz="1400" spc="-10" dirty="0">
                <a:latin typeface="Century Gothic"/>
                <a:cs typeface="Century Gothic"/>
              </a:rPr>
              <a:t>agreement.</a:t>
            </a:r>
            <a:endParaRPr sz="1400">
              <a:latin typeface="Century Gothic"/>
              <a:cs typeface="Century Gothic"/>
            </a:endParaRPr>
          </a:p>
          <a:p>
            <a:pPr marL="755015" marR="581660" lvl="1" indent="-285750">
              <a:lnSpc>
                <a:spcPct val="100000"/>
              </a:lnSpc>
              <a:buFont typeface="Arial"/>
              <a:buChar char="•"/>
              <a:tabLst>
                <a:tab pos="755015" algn="l"/>
              </a:tabLst>
            </a:pPr>
            <a:r>
              <a:rPr sz="1400" dirty="0">
                <a:latin typeface="Century Gothic"/>
                <a:cs typeface="Century Gothic"/>
              </a:rPr>
              <a:t>Finally,</a:t>
            </a:r>
            <a:r>
              <a:rPr sz="1400" spc="-6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the</a:t>
            </a:r>
            <a:r>
              <a:rPr sz="1400" spc="-40" dirty="0"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007298"/>
                </a:solidFill>
                <a:latin typeface="Century Gothic"/>
                <a:cs typeface="Century Gothic"/>
              </a:rPr>
              <a:t>DPAC</a:t>
            </a:r>
            <a:r>
              <a:rPr sz="1400" b="1" spc="-4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007298"/>
                </a:solidFill>
                <a:latin typeface="Century Gothic"/>
                <a:cs typeface="Century Gothic"/>
              </a:rPr>
              <a:t>contract</a:t>
            </a:r>
            <a:r>
              <a:rPr sz="1400" b="1" spc="-20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007298"/>
                </a:solidFill>
                <a:latin typeface="Century Gothic"/>
                <a:cs typeface="Century Gothic"/>
              </a:rPr>
              <a:t>analyst</a:t>
            </a:r>
            <a:r>
              <a:rPr sz="1400" b="1" spc="-4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007298"/>
                </a:solidFill>
                <a:latin typeface="Century Gothic"/>
                <a:cs typeface="Century Gothic"/>
              </a:rPr>
              <a:t>will</a:t>
            </a:r>
            <a:r>
              <a:rPr sz="1400" b="1" spc="-3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007298"/>
                </a:solidFill>
                <a:latin typeface="Century Gothic"/>
                <a:cs typeface="Century Gothic"/>
              </a:rPr>
              <a:t>route</a:t>
            </a:r>
            <a:r>
              <a:rPr sz="1400" b="1" spc="-3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007298"/>
                </a:solidFill>
                <a:latin typeface="Century Gothic"/>
                <a:cs typeface="Century Gothic"/>
              </a:rPr>
              <a:t>the</a:t>
            </a:r>
            <a:r>
              <a:rPr sz="1400" b="1" spc="-40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007298"/>
                </a:solidFill>
                <a:latin typeface="Century Gothic"/>
                <a:cs typeface="Century Gothic"/>
              </a:rPr>
              <a:t>agreement</a:t>
            </a:r>
            <a:r>
              <a:rPr sz="1400" b="1" spc="-30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007298"/>
                </a:solidFill>
                <a:latin typeface="Century Gothic"/>
                <a:cs typeface="Century Gothic"/>
              </a:rPr>
              <a:t>for</a:t>
            </a:r>
            <a:r>
              <a:rPr sz="1400" b="1" spc="-40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007298"/>
                </a:solidFill>
                <a:latin typeface="Century Gothic"/>
                <a:cs typeface="Century Gothic"/>
              </a:rPr>
              <a:t>signatures</a:t>
            </a:r>
            <a:r>
              <a:rPr sz="1400" b="1" spc="-3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on</a:t>
            </a:r>
            <a:r>
              <a:rPr sz="1400" spc="-4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the</a:t>
            </a:r>
            <a:r>
              <a:rPr sz="1400" spc="-4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2025</a:t>
            </a:r>
            <a:r>
              <a:rPr sz="1400" spc="-3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MFTA</a:t>
            </a:r>
            <a:r>
              <a:rPr sz="1400" spc="-4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and</a:t>
            </a:r>
            <a:r>
              <a:rPr sz="1400" spc="-30" dirty="0">
                <a:latin typeface="Century Gothic"/>
                <a:cs typeface="Century Gothic"/>
              </a:rPr>
              <a:t> </a:t>
            </a:r>
            <a:r>
              <a:rPr sz="1400" spc="-25" dirty="0">
                <a:latin typeface="Century Gothic"/>
                <a:cs typeface="Century Gothic"/>
              </a:rPr>
              <a:t>its </a:t>
            </a:r>
            <a:r>
              <a:rPr sz="1400" dirty="0">
                <a:latin typeface="Century Gothic"/>
                <a:cs typeface="Century Gothic"/>
              </a:rPr>
              <a:t>appendices</a:t>
            </a:r>
            <a:r>
              <a:rPr sz="1400" spc="-50" dirty="0"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007298"/>
                </a:solidFill>
                <a:latin typeface="Century Gothic"/>
                <a:cs typeface="Century Gothic"/>
              </a:rPr>
              <a:t>via</a:t>
            </a:r>
            <a:r>
              <a:rPr sz="1400" b="1" spc="-30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007298"/>
                </a:solidFill>
                <a:latin typeface="Century Gothic"/>
                <a:cs typeface="Century Gothic"/>
              </a:rPr>
              <a:t>Adobe</a:t>
            </a:r>
            <a:r>
              <a:rPr sz="1400" b="1" spc="-30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007298"/>
                </a:solidFill>
                <a:latin typeface="Century Gothic"/>
                <a:cs typeface="Century Gothic"/>
              </a:rPr>
              <a:t>Signature</a:t>
            </a:r>
            <a:r>
              <a:rPr sz="1400" dirty="0">
                <a:latin typeface="Century Gothic"/>
                <a:cs typeface="Century Gothic"/>
              </a:rPr>
              <a:t>,</a:t>
            </a:r>
            <a:r>
              <a:rPr sz="1400" spc="-3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starting</a:t>
            </a:r>
            <a:r>
              <a:rPr sz="1400" spc="-4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with</a:t>
            </a:r>
            <a:r>
              <a:rPr sz="1400" spc="-5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the</a:t>
            </a:r>
            <a:r>
              <a:rPr sz="1400" spc="-4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reviewing</a:t>
            </a:r>
            <a:r>
              <a:rPr sz="1400" spc="-5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attorney</a:t>
            </a:r>
            <a:r>
              <a:rPr sz="1400" spc="-2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and</a:t>
            </a:r>
            <a:r>
              <a:rPr sz="1400" spc="-3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followed</a:t>
            </a:r>
            <a:r>
              <a:rPr sz="1400" spc="-4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by</a:t>
            </a:r>
            <a:r>
              <a:rPr sz="1400" spc="-4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the</a:t>
            </a:r>
            <a:r>
              <a:rPr sz="1400" spc="-40" dirty="0">
                <a:latin typeface="Century Gothic"/>
                <a:cs typeface="Century Gothic"/>
              </a:rPr>
              <a:t> </a:t>
            </a:r>
            <a:r>
              <a:rPr sz="1400" spc="-10" dirty="0">
                <a:latin typeface="Century Gothic"/>
                <a:cs typeface="Century Gothic"/>
              </a:rPr>
              <a:t>executive director.</a:t>
            </a:r>
            <a:endParaRPr sz="1400">
              <a:latin typeface="Century Gothic"/>
              <a:cs typeface="Century Gothic"/>
            </a:endParaRPr>
          </a:p>
          <a:p>
            <a:pPr marL="755015" lvl="1" indent="-285750">
              <a:lnSpc>
                <a:spcPct val="100000"/>
              </a:lnSpc>
              <a:buFont typeface="Arial"/>
              <a:buChar char="•"/>
              <a:tabLst>
                <a:tab pos="755015" algn="l"/>
              </a:tabLst>
            </a:pPr>
            <a:r>
              <a:rPr sz="1400" dirty="0">
                <a:latin typeface="Century Gothic"/>
                <a:cs typeface="Century Gothic"/>
              </a:rPr>
              <a:t>After</a:t>
            </a:r>
            <a:r>
              <a:rPr sz="1400" spc="-3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executing</a:t>
            </a:r>
            <a:r>
              <a:rPr sz="1400" spc="-6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the</a:t>
            </a:r>
            <a:r>
              <a:rPr sz="1400" spc="-4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2025</a:t>
            </a:r>
            <a:r>
              <a:rPr sz="1400" spc="-4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MFTA,</a:t>
            </a:r>
            <a:r>
              <a:rPr sz="1400" spc="-4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please</a:t>
            </a:r>
            <a:r>
              <a:rPr sz="1400" spc="-45" dirty="0"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007298"/>
                </a:solidFill>
                <a:latin typeface="Century Gothic"/>
                <a:cs typeface="Century Gothic"/>
              </a:rPr>
              <a:t>submit</a:t>
            </a:r>
            <a:r>
              <a:rPr sz="1400" b="1" spc="-5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007298"/>
                </a:solidFill>
                <a:latin typeface="Century Gothic"/>
                <a:cs typeface="Century Gothic"/>
              </a:rPr>
              <a:t>a</a:t>
            </a:r>
            <a:r>
              <a:rPr sz="1400" b="1" spc="-50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007298"/>
                </a:solidFill>
                <a:latin typeface="Century Gothic"/>
                <a:cs typeface="Century Gothic"/>
              </a:rPr>
              <a:t>new</a:t>
            </a:r>
            <a:r>
              <a:rPr sz="1400" b="1" spc="-40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007298"/>
                </a:solidFill>
                <a:latin typeface="Century Gothic"/>
                <a:cs typeface="Century Gothic"/>
              </a:rPr>
              <a:t>OWPA</a:t>
            </a:r>
            <a:r>
              <a:rPr sz="1400" b="1" spc="-40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007298"/>
                </a:solidFill>
                <a:latin typeface="Century Gothic"/>
                <a:cs typeface="Century Gothic"/>
              </a:rPr>
              <a:t>that</a:t>
            </a:r>
            <a:r>
              <a:rPr sz="1400" b="1" spc="-4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007298"/>
                </a:solidFill>
                <a:latin typeface="Century Gothic"/>
                <a:cs typeface="Century Gothic"/>
              </a:rPr>
              <a:t>includes</a:t>
            </a:r>
            <a:r>
              <a:rPr sz="1400" b="1" spc="-4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007298"/>
                </a:solidFill>
                <a:latin typeface="Century Gothic"/>
                <a:cs typeface="Century Gothic"/>
              </a:rPr>
              <a:t>the</a:t>
            </a:r>
            <a:r>
              <a:rPr sz="1400" b="1" spc="-4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007298"/>
                </a:solidFill>
                <a:latin typeface="Century Gothic"/>
                <a:cs typeface="Century Gothic"/>
              </a:rPr>
              <a:t>new</a:t>
            </a:r>
            <a:r>
              <a:rPr sz="1400" b="1" spc="-4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007298"/>
                </a:solidFill>
                <a:latin typeface="Century Gothic"/>
                <a:cs typeface="Century Gothic"/>
              </a:rPr>
              <a:t>MFTA</a:t>
            </a:r>
            <a:r>
              <a:rPr sz="1400" b="1" spc="-4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007298"/>
                </a:solidFill>
                <a:latin typeface="Century Gothic"/>
                <a:cs typeface="Century Gothic"/>
              </a:rPr>
              <a:t>contract</a:t>
            </a:r>
            <a:r>
              <a:rPr sz="1400" b="1" spc="-2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400" b="1" spc="-10" dirty="0">
                <a:solidFill>
                  <a:srgbClr val="007298"/>
                </a:solidFill>
                <a:latin typeface="Century Gothic"/>
                <a:cs typeface="Century Gothic"/>
              </a:rPr>
              <a:t>number</a:t>
            </a:r>
            <a:r>
              <a:rPr sz="1400" spc="-10" dirty="0">
                <a:latin typeface="Century Gothic"/>
                <a:cs typeface="Century Gothic"/>
              </a:rPr>
              <a:t>.</a:t>
            </a:r>
            <a:endParaRPr sz="14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63396" y="2874137"/>
            <a:ext cx="31178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dirty="0">
                <a:solidFill>
                  <a:srgbClr val="FFFFFF"/>
                </a:solidFill>
              </a:rPr>
              <a:t>Next</a:t>
            </a:r>
            <a:r>
              <a:rPr sz="4800" spc="-25" dirty="0">
                <a:solidFill>
                  <a:srgbClr val="FFFFFF"/>
                </a:solidFill>
              </a:rPr>
              <a:t> </a:t>
            </a:r>
            <a:r>
              <a:rPr sz="4800" spc="-10" dirty="0">
                <a:solidFill>
                  <a:srgbClr val="FFFFFF"/>
                </a:solidFill>
              </a:rPr>
              <a:t>Steps</a:t>
            </a:r>
            <a:endParaRPr sz="4800"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20</a:t>
            </a:fld>
            <a:endParaRPr spc="-25" dirty="0"/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CALTRANS</a:t>
            </a:r>
            <a:r>
              <a:rPr spc="140" dirty="0"/>
              <a:t>  </a:t>
            </a:r>
            <a:r>
              <a:rPr dirty="0"/>
              <a:t>|</a:t>
            </a:r>
            <a:r>
              <a:rPr spc="120" dirty="0"/>
              <a:t>  </a:t>
            </a:r>
            <a:r>
              <a:rPr dirty="0"/>
              <a:t>DIVISION</a:t>
            </a:r>
            <a:r>
              <a:rPr spc="10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10" dirty="0"/>
              <a:t>TRANSPORTATION</a:t>
            </a:r>
            <a:r>
              <a:rPr spc="5" dirty="0"/>
              <a:t> </a:t>
            </a:r>
            <a:r>
              <a:rPr spc="-10" dirty="0"/>
              <a:t>PLANNING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695" rIns="0" bIns="0" rtlCol="0">
            <a:spAutoFit/>
          </a:bodyPr>
          <a:lstStyle/>
          <a:p>
            <a:pPr marL="12700" marR="5080">
              <a:lnSpc>
                <a:spcPts val="3560"/>
              </a:lnSpc>
              <a:spcBef>
                <a:spcPts val="550"/>
              </a:spcBef>
            </a:pPr>
            <a:r>
              <a:rPr dirty="0"/>
              <a:t>Individual</a:t>
            </a:r>
            <a:r>
              <a:rPr spc="-65" dirty="0"/>
              <a:t> </a:t>
            </a:r>
            <a:r>
              <a:rPr dirty="0"/>
              <a:t>OWP</a:t>
            </a:r>
            <a:r>
              <a:rPr spc="-35" dirty="0"/>
              <a:t> </a:t>
            </a:r>
            <a:r>
              <a:rPr dirty="0"/>
              <a:t>Development</a:t>
            </a:r>
            <a:r>
              <a:rPr spc="-50" dirty="0"/>
              <a:t> </a:t>
            </a:r>
            <a:r>
              <a:rPr dirty="0"/>
              <a:t>and</a:t>
            </a:r>
            <a:r>
              <a:rPr spc="-60" dirty="0"/>
              <a:t> </a:t>
            </a:r>
            <a:r>
              <a:rPr spc="-10" dirty="0"/>
              <a:t>Coordination Meetings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21</a:t>
            </a:fld>
            <a:endParaRPr spc="-25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CALTRANS</a:t>
            </a:r>
            <a:r>
              <a:rPr spc="140" dirty="0"/>
              <a:t>  </a:t>
            </a:r>
            <a:r>
              <a:rPr dirty="0"/>
              <a:t>|</a:t>
            </a:r>
            <a:r>
              <a:rPr spc="120" dirty="0"/>
              <a:t>  </a:t>
            </a:r>
            <a:r>
              <a:rPr dirty="0"/>
              <a:t>DIVISION</a:t>
            </a:r>
            <a:r>
              <a:rPr spc="10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10" dirty="0"/>
              <a:t>TRANSPORTATION</a:t>
            </a:r>
            <a:r>
              <a:rPr spc="5" dirty="0"/>
              <a:t> </a:t>
            </a:r>
            <a:r>
              <a:rPr spc="-10" dirty="0"/>
              <a:t>PLANNING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63396" y="2327783"/>
            <a:ext cx="9779000" cy="2219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480059" indent="-28575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8450" algn="l"/>
              </a:tabLst>
            </a:pPr>
            <a:r>
              <a:rPr sz="1800" dirty="0">
                <a:latin typeface="Century Gothic"/>
                <a:cs typeface="Century Gothic"/>
              </a:rPr>
              <a:t>Caltrans</a:t>
            </a:r>
            <a:r>
              <a:rPr sz="1800" spc="-5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District</a:t>
            </a:r>
            <a:r>
              <a:rPr sz="1800" spc="-4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staff</a:t>
            </a:r>
            <a:r>
              <a:rPr sz="1800" spc="-4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are</a:t>
            </a:r>
            <a:r>
              <a:rPr sz="1800" spc="-5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currently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working</a:t>
            </a:r>
            <a:r>
              <a:rPr sz="1800" spc="-4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with</a:t>
            </a:r>
            <a:r>
              <a:rPr sz="1800" spc="-4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each</a:t>
            </a:r>
            <a:r>
              <a:rPr sz="1800" spc="-5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of</a:t>
            </a:r>
            <a:r>
              <a:rPr sz="1800" spc="-4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the</a:t>
            </a:r>
            <a:r>
              <a:rPr sz="1800" spc="-4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MPOs</a:t>
            </a:r>
            <a:r>
              <a:rPr sz="1800" spc="-5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to</a:t>
            </a:r>
            <a:r>
              <a:rPr sz="1800" spc="-4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schedule</a:t>
            </a:r>
            <a:r>
              <a:rPr sz="1800" spc="-25" dirty="0">
                <a:latin typeface="Century Gothic"/>
                <a:cs typeface="Century Gothic"/>
              </a:rPr>
              <a:t> the </a:t>
            </a:r>
            <a:r>
              <a:rPr sz="1800" dirty="0">
                <a:latin typeface="Century Gothic"/>
                <a:cs typeface="Century Gothic"/>
              </a:rPr>
              <a:t>individual</a:t>
            </a:r>
            <a:r>
              <a:rPr sz="1800" spc="-4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OWP</a:t>
            </a:r>
            <a:r>
              <a:rPr sz="1800" spc="-75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meetings.</a:t>
            </a:r>
            <a:endParaRPr sz="1800">
              <a:latin typeface="Century Gothic"/>
              <a:cs typeface="Century Gothic"/>
            </a:endParaRPr>
          </a:p>
          <a:p>
            <a:pPr marL="297815" indent="-285115">
              <a:lnSpc>
                <a:spcPts val="2155"/>
              </a:lnSpc>
              <a:spcBef>
                <a:spcPts val="5"/>
              </a:spcBef>
              <a:buFont typeface="Arial"/>
              <a:buChar char="•"/>
              <a:tabLst>
                <a:tab pos="297815" algn="l"/>
              </a:tabLst>
            </a:pPr>
            <a:r>
              <a:rPr sz="1800" dirty="0">
                <a:latin typeface="Century Gothic"/>
                <a:cs typeface="Century Gothic"/>
              </a:rPr>
              <a:t>These</a:t>
            </a:r>
            <a:r>
              <a:rPr sz="1800" spc="-4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meetings</a:t>
            </a:r>
            <a:r>
              <a:rPr sz="1800" spc="-3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should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take</a:t>
            </a:r>
            <a:r>
              <a:rPr sz="1800" spc="-5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place</a:t>
            </a:r>
            <a:r>
              <a:rPr sz="1800" spc="-5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between</a:t>
            </a:r>
            <a:r>
              <a:rPr sz="1800" spc="-10" dirty="0"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007298"/>
                </a:solidFill>
                <a:latin typeface="Century Gothic"/>
                <a:cs typeface="Century Gothic"/>
              </a:rPr>
              <a:t>now</a:t>
            </a:r>
            <a:r>
              <a:rPr sz="1800" b="1" spc="-6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007298"/>
                </a:solidFill>
                <a:latin typeface="Century Gothic"/>
                <a:cs typeface="Century Gothic"/>
              </a:rPr>
              <a:t>and</a:t>
            </a:r>
            <a:r>
              <a:rPr sz="1800" b="1" spc="-60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007298"/>
                </a:solidFill>
                <a:latin typeface="Century Gothic"/>
                <a:cs typeface="Century Gothic"/>
              </a:rPr>
              <a:t>late</a:t>
            </a:r>
            <a:r>
              <a:rPr sz="1800" b="1" spc="-5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sz="1800" b="1" spc="-10" dirty="0">
                <a:solidFill>
                  <a:srgbClr val="007298"/>
                </a:solidFill>
                <a:latin typeface="Century Gothic"/>
                <a:cs typeface="Century Gothic"/>
              </a:rPr>
              <a:t>January.</a:t>
            </a:r>
            <a:endParaRPr sz="1800">
              <a:latin typeface="Century Gothic"/>
              <a:cs typeface="Century Gothic"/>
            </a:endParaRPr>
          </a:p>
          <a:p>
            <a:pPr marL="298450" marR="5080" indent="-285750">
              <a:lnSpc>
                <a:spcPts val="2160"/>
              </a:lnSpc>
              <a:spcBef>
                <a:spcPts val="70"/>
              </a:spcBef>
              <a:buFont typeface="Arial"/>
              <a:buChar char="•"/>
              <a:tabLst>
                <a:tab pos="298450" algn="l"/>
              </a:tabLst>
            </a:pPr>
            <a:r>
              <a:rPr sz="1800" dirty="0">
                <a:latin typeface="Century Gothic"/>
                <a:cs typeface="Century Gothic"/>
              </a:rPr>
              <a:t>MPOs</a:t>
            </a:r>
            <a:r>
              <a:rPr sz="1800" spc="-6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should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be</a:t>
            </a:r>
            <a:r>
              <a:rPr sz="1800" spc="-5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prepared</a:t>
            </a:r>
            <a:r>
              <a:rPr sz="1800" spc="-5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to</a:t>
            </a:r>
            <a:r>
              <a:rPr sz="1800" spc="-5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discuss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their</a:t>
            </a:r>
            <a:r>
              <a:rPr sz="1800" spc="-4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prior</a:t>
            </a:r>
            <a:r>
              <a:rPr sz="1800" spc="-5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year’s</a:t>
            </a:r>
            <a:r>
              <a:rPr sz="1800" spc="-5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accomplishments,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activities</a:t>
            </a:r>
            <a:r>
              <a:rPr sz="1800" spc="-45" dirty="0">
                <a:latin typeface="Century Gothic"/>
                <a:cs typeface="Century Gothic"/>
              </a:rPr>
              <a:t> </a:t>
            </a:r>
            <a:r>
              <a:rPr sz="1800" spc="-20" dirty="0">
                <a:latin typeface="Century Gothic"/>
                <a:cs typeface="Century Gothic"/>
              </a:rPr>
              <a:t>that </a:t>
            </a:r>
            <a:r>
              <a:rPr sz="1800" dirty="0">
                <a:latin typeface="Century Gothic"/>
                <a:cs typeface="Century Gothic"/>
              </a:rPr>
              <a:t>will</a:t>
            </a:r>
            <a:r>
              <a:rPr sz="1800" spc="-1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be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carried</a:t>
            </a:r>
            <a:r>
              <a:rPr sz="1800" spc="-3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over</a:t>
            </a:r>
            <a:r>
              <a:rPr sz="1800" spc="-2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into</a:t>
            </a:r>
            <a:r>
              <a:rPr sz="1800" spc="-3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the</a:t>
            </a:r>
            <a:r>
              <a:rPr sz="1800" spc="-2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new</a:t>
            </a:r>
            <a:r>
              <a:rPr sz="1800" spc="-2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FY,</a:t>
            </a:r>
            <a:r>
              <a:rPr sz="1800" spc="-3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as</a:t>
            </a:r>
            <a:r>
              <a:rPr sz="1800" spc="-3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well</a:t>
            </a:r>
            <a:r>
              <a:rPr sz="1800" spc="-1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as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present</a:t>
            </a:r>
            <a:r>
              <a:rPr sz="1800" spc="-2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on</a:t>
            </a:r>
            <a:r>
              <a:rPr sz="1800" spc="-3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any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new</a:t>
            </a:r>
            <a:r>
              <a:rPr sz="1800" spc="-2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activities</a:t>
            </a:r>
            <a:r>
              <a:rPr sz="1800" spc="-2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we</a:t>
            </a:r>
            <a:r>
              <a:rPr sz="1800" spc="-25" dirty="0">
                <a:latin typeface="Century Gothic"/>
                <a:cs typeface="Century Gothic"/>
              </a:rPr>
              <a:t> can </a:t>
            </a:r>
            <a:r>
              <a:rPr sz="1800" dirty="0">
                <a:latin typeface="Century Gothic"/>
                <a:cs typeface="Century Gothic"/>
              </a:rPr>
              <a:t>expect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to</a:t>
            </a:r>
            <a:r>
              <a:rPr sz="1800" spc="-4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see</a:t>
            </a:r>
            <a:r>
              <a:rPr sz="1800" spc="-2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in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the</a:t>
            </a:r>
            <a:r>
              <a:rPr sz="1800" spc="-3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Draft</a:t>
            </a:r>
            <a:r>
              <a:rPr sz="1800" spc="-40" dirty="0">
                <a:latin typeface="Century Gothic"/>
                <a:cs typeface="Century Gothic"/>
              </a:rPr>
              <a:t> </a:t>
            </a:r>
            <a:r>
              <a:rPr sz="1800" spc="-20" dirty="0">
                <a:latin typeface="Century Gothic"/>
                <a:cs typeface="Century Gothic"/>
              </a:rPr>
              <a:t>OWP.</a:t>
            </a:r>
            <a:endParaRPr sz="1800">
              <a:latin typeface="Century Gothic"/>
              <a:cs typeface="Century Gothic"/>
            </a:endParaRPr>
          </a:p>
          <a:p>
            <a:pPr marL="298450" marR="191135" indent="-285750">
              <a:lnSpc>
                <a:spcPts val="2160"/>
              </a:lnSpc>
              <a:buFont typeface="Arial"/>
              <a:buChar char="•"/>
              <a:tabLst>
                <a:tab pos="298450" algn="l"/>
              </a:tabLst>
            </a:pPr>
            <a:r>
              <a:rPr sz="1800" dirty="0">
                <a:latin typeface="Century Gothic"/>
                <a:cs typeface="Century Gothic"/>
              </a:rPr>
              <a:t>This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will</a:t>
            </a:r>
            <a:r>
              <a:rPr sz="1800" spc="-2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also</a:t>
            </a:r>
            <a:r>
              <a:rPr sz="1800" spc="-3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be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an</a:t>
            </a:r>
            <a:r>
              <a:rPr sz="1800" spc="-4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opportunity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to</a:t>
            </a:r>
            <a:r>
              <a:rPr sz="1800" spc="-4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ask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any</a:t>
            </a:r>
            <a:r>
              <a:rPr sz="1800" spc="-4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MPO-specific</a:t>
            </a:r>
            <a:r>
              <a:rPr sz="1800" spc="-4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questions</a:t>
            </a:r>
            <a:r>
              <a:rPr sz="1800" spc="-1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to</a:t>
            </a:r>
            <a:r>
              <a:rPr sz="1800" spc="-4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Caltrans,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FHWA, </a:t>
            </a:r>
            <a:r>
              <a:rPr sz="1800" dirty="0">
                <a:latin typeface="Century Gothic"/>
                <a:cs typeface="Century Gothic"/>
              </a:rPr>
              <a:t>and</a:t>
            </a:r>
            <a:r>
              <a:rPr sz="1800" spc="-40" dirty="0">
                <a:latin typeface="Century Gothic"/>
                <a:cs typeface="Century Gothic"/>
              </a:rPr>
              <a:t> </a:t>
            </a:r>
            <a:r>
              <a:rPr sz="1800" spc="-25" dirty="0">
                <a:latin typeface="Century Gothic"/>
                <a:cs typeface="Century Gothic"/>
              </a:rPr>
              <a:t>FTA</a:t>
            </a:r>
            <a:endParaRPr sz="18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9585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Important</a:t>
            </a:r>
            <a:r>
              <a:rPr spc="-50" dirty="0"/>
              <a:t> </a:t>
            </a:r>
            <a:r>
              <a:rPr dirty="0"/>
              <a:t>Dates</a:t>
            </a:r>
            <a:r>
              <a:rPr spc="-30" dirty="0"/>
              <a:t> </a:t>
            </a:r>
            <a:r>
              <a:rPr dirty="0"/>
              <a:t>and</a:t>
            </a:r>
            <a:r>
              <a:rPr spc="-30" dirty="0"/>
              <a:t> </a:t>
            </a:r>
            <a:r>
              <a:rPr spc="-10" dirty="0"/>
              <a:t>Deadlines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22</a:t>
            </a:fld>
            <a:endParaRPr spc="-25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CALTRANS</a:t>
            </a:r>
            <a:r>
              <a:rPr spc="140" dirty="0"/>
              <a:t>  </a:t>
            </a:r>
            <a:r>
              <a:rPr dirty="0"/>
              <a:t>|</a:t>
            </a:r>
            <a:r>
              <a:rPr spc="120" dirty="0"/>
              <a:t>  </a:t>
            </a:r>
            <a:r>
              <a:rPr dirty="0"/>
              <a:t>DIVISION</a:t>
            </a:r>
            <a:r>
              <a:rPr spc="10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10" dirty="0"/>
              <a:t>TRANSPORTATION</a:t>
            </a:r>
            <a:r>
              <a:rPr spc="5" dirty="0"/>
              <a:t> </a:t>
            </a:r>
            <a:r>
              <a:rPr spc="-10" dirty="0"/>
              <a:t>PLANNING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7815" algn="l"/>
              </a:tabLst>
            </a:pPr>
            <a:r>
              <a:rPr dirty="0"/>
              <a:t>Draft</a:t>
            </a:r>
            <a:r>
              <a:rPr spc="-40" dirty="0"/>
              <a:t> </a:t>
            </a:r>
            <a:r>
              <a:rPr dirty="0"/>
              <a:t>OWPs</a:t>
            </a:r>
            <a:r>
              <a:rPr spc="-35" dirty="0"/>
              <a:t> </a:t>
            </a:r>
            <a:r>
              <a:rPr dirty="0"/>
              <a:t>are</a:t>
            </a:r>
            <a:r>
              <a:rPr spc="-30" dirty="0"/>
              <a:t> </a:t>
            </a:r>
            <a:r>
              <a:rPr dirty="0"/>
              <a:t>due</a:t>
            </a:r>
            <a:r>
              <a:rPr spc="-10" dirty="0"/>
              <a:t> </a:t>
            </a:r>
            <a:r>
              <a:rPr dirty="0"/>
              <a:t>to</a:t>
            </a:r>
            <a:r>
              <a:rPr spc="-30" dirty="0"/>
              <a:t> </a:t>
            </a:r>
            <a:r>
              <a:rPr dirty="0"/>
              <a:t>Caltrans</a:t>
            </a:r>
            <a:r>
              <a:rPr spc="-20" dirty="0"/>
              <a:t> </a:t>
            </a:r>
            <a:r>
              <a:rPr b="1" dirty="0">
                <a:solidFill>
                  <a:srgbClr val="007298"/>
                </a:solidFill>
                <a:latin typeface="Century Gothic"/>
                <a:cs typeface="Century Gothic"/>
              </a:rPr>
              <a:t>February</a:t>
            </a:r>
            <a:r>
              <a:rPr b="1" spc="-3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b="1" dirty="0">
                <a:solidFill>
                  <a:srgbClr val="007298"/>
                </a:solidFill>
                <a:latin typeface="Century Gothic"/>
                <a:cs typeface="Century Gothic"/>
              </a:rPr>
              <a:t>28,</a:t>
            </a:r>
            <a:r>
              <a:rPr b="1" spc="-30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b="1" spc="-20" dirty="0">
                <a:solidFill>
                  <a:srgbClr val="007298"/>
                </a:solidFill>
                <a:latin typeface="Century Gothic"/>
                <a:cs typeface="Century Gothic"/>
              </a:rPr>
              <a:t>2025</a:t>
            </a:r>
          </a:p>
          <a:p>
            <a:pPr marL="297815" indent="-285115">
              <a:lnSpc>
                <a:spcPct val="100000"/>
              </a:lnSpc>
              <a:buFont typeface="Arial"/>
              <a:buChar char="•"/>
              <a:tabLst>
                <a:tab pos="297815" algn="l"/>
              </a:tabLst>
            </a:pPr>
            <a:r>
              <a:rPr dirty="0"/>
              <a:t>Final</a:t>
            </a:r>
            <a:r>
              <a:rPr spc="-25" dirty="0"/>
              <a:t> </a:t>
            </a:r>
            <a:r>
              <a:rPr dirty="0"/>
              <a:t>OWPs</a:t>
            </a:r>
            <a:r>
              <a:rPr spc="-35" dirty="0"/>
              <a:t> </a:t>
            </a:r>
            <a:r>
              <a:rPr dirty="0"/>
              <a:t>are</a:t>
            </a:r>
            <a:r>
              <a:rPr spc="-40" dirty="0"/>
              <a:t> </a:t>
            </a:r>
            <a:r>
              <a:rPr dirty="0"/>
              <a:t>due</a:t>
            </a:r>
            <a:r>
              <a:rPr spc="-20" dirty="0"/>
              <a:t> </a:t>
            </a:r>
            <a:r>
              <a:rPr dirty="0"/>
              <a:t>to</a:t>
            </a:r>
            <a:r>
              <a:rPr spc="-30" dirty="0"/>
              <a:t> </a:t>
            </a:r>
            <a:r>
              <a:rPr dirty="0"/>
              <a:t>Caltrans</a:t>
            </a:r>
            <a:r>
              <a:rPr spc="-25" dirty="0"/>
              <a:t> </a:t>
            </a:r>
            <a:r>
              <a:rPr b="1" dirty="0">
                <a:solidFill>
                  <a:srgbClr val="007298"/>
                </a:solidFill>
                <a:latin typeface="Century Gothic"/>
                <a:cs typeface="Century Gothic"/>
              </a:rPr>
              <a:t>May</a:t>
            </a:r>
            <a:r>
              <a:rPr b="1" spc="-25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b="1" dirty="0">
                <a:solidFill>
                  <a:srgbClr val="007298"/>
                </a:solidFill>
                <a:latin typeface="Century Gothic"/>
                <a:cs typeface="Century Gothic"/>
              </a:rPr>
              <a:t>9,</a:t>
            </a:r>
            <a:r>
              <a:rPr b="1" spc="-40" dirty="0">
                <a:solidFill>
                  <a:srgbClr val="007298"/>
                </a:solidFill>
                <a:latin typeface="Century Gothic"/>
                <a:cs typeface="Century Gothic"/>
              </a:rPr>
              <a:t> </a:t>
            </a:r>
            <a:r>
              <a:rPr b="1" spc="-20" dirty="0">
                <a:solidFill>
                  <a:srgbClr val="007298"/>
                </a:solidFill>
                <a:latin typeface="Century Gothic"/>
                <a:cs typeface="Century Gothic"/>
              </a:rPr>
              <a:t>2025</a:t>
            </a:r>
          </a:p>
          <a:p>
            <a:pPr marL="298450" marR="5080" indent="-285750">
              <a:lnSpc>
                <a:spcPct val="100000"/>
              </a:lnSpc>
              <a:spcBef>
                <a:spcPts val="2150"/>
              </a:spcBef>
              <a:buFont typeface="Arial"/>
              <a:buChar char="•"/>
              <a:tabLst>
                <a:tab pos="298450" algn="l"/>
              </a:tabLst>
            </a:pPr>
            <a:r>
              <a:rPr dirty="0"/>
              <a:t>These</a:t>
            </a:r>
            <a:r>
              <a:rPr spc="-35" dirty="0"/>
              <a:t> </a:t>
            </a:r>
            <a:r>
              <a:rPr dirty="0"/>
              <a:t>are</a:t>
            </a:r>
            <a:r>
              <a:rPr spc="-45" dirty="0"/>
              <a:t> </a:t>
            </a:r>
            <a:r>
              <a:rPr dirty="0"/>
              <a:t>hard</a:t>
            </a:r>
            <a:r>
              <a:rPr spc="-40" dirty="0"/>
              <a:t> </a:t>
            </a:r>
            <a:r>
              <a:rPr dirty="0"/>
              <a:t>deadlines</a:t>
            </a:r>
            <a:r>
              <a:rPr spc="-15" dirty="0"/>
              <a:t> </a:t>
            </a:r>
            <a:r>
              <a:rPr dirty="0"/>
              <a:t>–</a:t>
            </a:r>
            <a:r>
              <a:rPr spc="-35" dirty="0"/>
              <a:t> </a:t>
            </a:r>
            <a:r>
              <a:rPr dirty="0"/>
              <a:t>FHWA</a:t>
            </a:r>
            <a:r>
              <a:rPr spc="-45" dirty="0"/>
              <a:t> </a:t>
            </a:r>
            <a:r>
              <a:rPr dirty="0"/>
              <a:t>requires</a:t>
            </a:r>
            <a:r>
              <a:rPr spc="-30" dirty="0"/>
              <a:t> </a:t>
            </a:r>
            <a:r>
              <a:rPr dirty="0"/>
              <a:t>30</a:t>
            </a:r>
            <a:r>
              <a:rPr spc="-30" dirty="0"/>
              <a:t> </a:t>
            </a:r>
            <a:r>
              <a:rPr dirty="0"/>
              <a:t>days</a:t>
            </a:r>
            <a:r>
              <a:rPr spc="-45" dirty="0"/>
              <a:t> </a:t>
            </a:r>
            <a:r>
              <a:rPr dirty="0"/>
              <a:t>to</a:t>
            </a:r>
            <a:r>
              <a:rPr spc="-45" dirty="0"/>
              <a:t> </a:t>
            </a:r>
            <a:r>
              <a:rPr dirty="0"/>
              <a:t>review</a:t>
            </a:r>
            <a:r>
              <a:rPr spc="-30" dirty="0"/>
              <a:t> </a:t>
            </a:r>
            <a:r>
              <a:rPr dirty="0"/>
              <a:t>and</a:t>
            </a:r>
            <a:r>
              <a:rPr spc="-35" dirty="0"/>
              <a:t> </a:t>
            </a:r>
            <a:r>
              <a:rPr dirty="0"/>
              <a:t>provide</a:t>
            </a:r>
            <a:r>
              <a:rPr spc="-40" dirty="0"/>
              <a:t> </a:t>
            </a:r>
            <a:r>
              <a:rPr dirty="0"/>
              <a:t>approval</a:t>
            </a:r>
            <a:r>
              <a:rPr spc="-50" dirty="0"/>
              <a:t> </a:t>
            </a:r>
            <a:r>
              <a:rPr spc="-25" dirty="0"/>
              <a:t>of </a:t>
            </a:r>
            <a:r>
              <a:rPr dirty="0"/>
              <a:t>the</a:t>
            </a:r>
            <a:r>
              <a:rPr spc="-40" dirty="0"/>
              <a:t> </a:t>
            </a:r>
            <a:r>
              <a:rPr dirty="0"/>
              <a:t>Final</a:t>
            </a:r>
            <a:r>
              <a:rPr spc="-45" dirty="0"/>
              <a:t> </a:t>
            </a:r>
            <a:r>
              <a:rPr spc="-20" dirty="0"/>
              <a:t>OWPs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Questions"/>
          <p:cNvGrpSpPr/>
          <p:nvPr/>
        </p:nvGrpSpPr>
        <p:grpSpPr>
          <a:xfrm>
            <a:off x="0" y="0"/>
            <a:ext cx="12192000" cy="5854700"/>
            <a:chOff x="0" y="0"/>
            <a:chExt cx="12192000" cy="5854700"/>
          </a:xfrm>
        </p:grpSpPr>
        <p:sp>
          <p:nvSpPr>
            <p:cNvPr id="3" name="object 3"/>
            <p:cNvSpPr/>
            <p:nvPr/>
          </p:nvSpPr>
          <p:spPr>
            <a:xfrm>
              <a:off x="0" y="745236"/>
              <a:ext cx="8478520" cy="5109210"/>
            </a:xfrm>
            <a:custGeom>
              <a:avLst/>
              <a:gdLst/>
              <a:ahLst/>
              <a:cxnLst/>
              <a:rect l="l" t="t" r="r" b="b"/>
              <a:pathLst>
                <a:path w="8478520" h="5109210">
                  <a:moveTo>
                    <a:pt x="3369183" y="0"/>
                  </a:moveTo>
                  <a:lnTo>
                    <a:pt x="0" y="3367527"/>
                  </a:lnTo>
                  <a:lnTo>
                    <a:pt x="0" y="5109204"/>
                  </a:lnTo>
                  <a:lnTo>
                    <a:pt x="3265804" y="5105146"/>
                  </a:lnTo>
                  <a:lnTo>
                    <a:pt x="8478012" y="5100574"/>
                  </a:lnTo>
                  <a:lnTo>
                    <a:pt x="3369183" y="0"/>
                  </a:lnTo>
                  <a:close/>
                </a:path>
              </a:pathLst>
            </a:custGeom>
            <a:solidFill>
              <a:srgbClr val="3EB1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15690" y="0"/>
              <a:ext cx="8575548" cy="58445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63880" y="0"/>
              <a:ext cx="11628120" cy="111760"/>
            </a:xfrm>
            <a:custGeom>
              <a:avLst/>
              <a:gdLst/>
              <a:ahLst/>
              <a:cxnLst/>
              <a:rect l="l" t="t" r="r" b="b"/>
              <a:pathLst>
                <a:path w="11628120" h="111760">
                  <a:moveTo>
                    <a:pt x="0" y="111252"/>
                  </a:moveTo>
                  <a:lnTo>
                    <a:pt x="11628120" y="111252"/>
                  </a:lnTo>
                  <a:lnTo>
                    <a:pt x="11628120" y="0"/>
                  </a:lnTo>
                  <a:lnTo>
                    <a:pt x="0" y="0"/>
                  </a:lnTo>
                  <a:lnTo>
                    <a:pt x="0" y="111252"/>
                  </a:lnTo>
                  <a:close/>
                </a:path>
              </a:pathLst>
            </a:custGeom>
            <a:solidFill>
              <a:srgbClr val="66D2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283716" y="3164078"/>
            <a:ext cx="407924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spc="-10" dirty="0">
                <a:solidFill>
                  <a:srgbClr val="FFFFFF"/>
                </a:solidFill>
              </a:rPr>
              <a:t>QUESTIONS</a:t>
            </a:r>
            <a:endParaRPr sz="6000"/>
          </a:p>
        </p:txBody>
      </p:sp>
      <p:sp>
        <p:nvSpPr>
          <p:cNvPr id="7" name="object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563880" cy="6845934"/>
          </a:xfrm>
          <a:custGeom>
            <a:avLst/>
            <a:gdLst/>
            <a:ahLst/>
            <a:cxnLst/>
            <a:rect l="l" t="t" r="r" b="b"/>
            <a:pathLst>
              <a:path w="563880" h="6845934">
                <a:moveTo>
                  <a:pt x="0" y="6845681"/>
                </a:moveTo>
                <a:lnTo>
                  <a:pt x="0" y="0"/>
                </a:lnTo>
                <a:lnTo>
                  <a:pt x="563880" y="0"/>
                </a:lnTo>
                <a:lnTo>
                  <a:pt x="563880" y="6845681"/>
                </a:lnTo>
                <a:lnTo>
                  <a:pt x="0" y="6845681"/>
                </a:lnTo>
                <a:close/>
              </a:path>
            </a:pathLst>
          </a:custGeom>
          <a:solidFill>
            <a:srgbClr val="4B4E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23</a:t>
            </a:fld>
            <a:endParaRPr spc="-25"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CALTRANS</a:t>
            </a:r>
            <a:r>
              <a:rPr spc="140" dirty="0"/>
              <a:t>  </a:t>
            </a:r>
            <a:r>
              <a:rPr dirty="0"/>
              <a:t>|</a:t>
            </a:r>
            <a:r>
              <a:rPr spc="120" dirty="0"/>
              <a:t>  </a:t>
            </a:r>
            <a:r>
              <a:rPr dirty="0"/>
              <a:t>DIVISION</a:t>
            </a:r>
            <a:r>
              <a:rPr spc="10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10" dirty="0"/>
              <a:t>TRANSPORTATION</a:t>
            </a:r>
            <a:r>
              <a:rPr spc="5" dirty="0"/>
              <a:t> </a:t>
            </a:r>
            <a:r>
              <a:rPr spc="-10" dirty="0"/>
              <a:t>PLANNING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PAW xmlns="http://www.net-centric.com/PAWPP">
  <Shape xmlns="" ID="w09jn0rdz1SG33s2v4GXBxxgCXI=" isBookmarkSet="no" Order="_x0031_" formula="no" artifact="_x0031_" inline="no" pdftag="_x005B_Artifact_x005D_" validate="no" bookmark="no"/>
  <Shape xmlns="" ID="G3mIN+UWK/huj4iMg2m8Aw8yIBY=" pdftag="P" isBookmarkSet="no" Order="_x0032_"/>
  <Shape xmlns="" ID="ZRwM3DyUiY4vWXqNFE2ZrQwAe7Y=" pdftag="P" isBookmarkSet="no" Order="_x0034_"/>
  <Shape xmlns="" ID="SHLaM48YS7PAU3lCRxlegUFOOM0=" pdftag="P" isBookmarkSet="no" Order="_x0033_"/>
  <Shape xmlns="" ID="SuwokFnVARBuGJxPGheqYr9ZcyE=" pdftag="Figure" Order="_x0031_" artifact="_x0031_" validate="no" formula="no" inline="no" isBookmarkSet="no"/>
  <Shape xmlns="" ID="0BS6bqlx9kP2qAAcHgxeGbHJ4J0=" Order="_x0032_" pdftag="P" isBookmarkSet="no"/>
  <Shape xmlns="" ID="0adspQSc0RldZDMrUOPeTZx0D5Q=" Order="_x0035_" pdftag="P" isBookmarkSet="no"/>
  <Shape xmlns="" ID="WHBDgMMxnSP5BXlY1OFF5Mn2Myk=" Order="_x0034_" pdftag="P" isBookmarkSet="no"/>
  <Shape xmlns="" ID="iZF0Q5p3SzlYmzofV0kHTskvQi4=" Order="_x0033_" pdftag="P" isBookmarkSet="no"/>
  <Shape xmlns="" ID="DhKqz5AsZ+1i6cSDSF/Kr59RzfQ=" Order="_x0031_" pdftag="P" isBookmarkSet="no"/>
  <Shape xmlns="" ID="lvsalyK7DEwTRezAQ1xEevJB4ww=" Order="_x0033_" pdftag="P" isBookmarkSet="no"/>
  <Shape xmlns="" ID="LUs9LSQhpDzasKCkI3WHXydvWhE=" Order="_x0032_" pdftag="P" isBookmarkSet="no"/>
  <Shape xmlns="" ID="iGF4hjU/rzDLzk0RE/2SJwb0rFg=" Order="_x0031_" pdftag="P" isBookmarkSet="no"/>
  <Shape xmlns="" ID="/briMgeZ6nmxjhuCZ2S5eiWAZIs=" Order="_x0034_" pdftag="P" isBookmarkSet="no"/>
  <Shape xmlns="" ID="asSlLjAiivecGgPcGlmSYs2E8vQ=" Order="_x0033_" pdftag="P" isBookmarkSet="no"/>
  <Shape xmlns="" ID="VXzRRfy71TINPdOKtFIBP+hTo50=" Order="_x0032_" pdftag="P" isBookmarkSet="no"/>
  <Shape xmlns="" ID="9HoQEM7JzfLOouTAHseUusdMRCo=" Order="_x0031_" pdftag="P" isBookmarkSet="no"/>
  <Shape xmlns="" ID="2km8Dou7N0Kh2B0PEmDhFr+7xnI=" Order="_x0034_" pdftag="P" isBookmarkSet="no"/>
  <Shape xmlns="" ID="4PglMg34sRhqXMGPMqEw3GGjSYk=" Order="_x0033_" pdftag="P" isBookmarkSet="no"/>
  <Shape xmlns="" ID="yOD9kNu9vqm3gu6ww5DzlPG5P7s=" Order="_x0032_" pdftag="P" isBookmarkSet="no"/>
  <Shape xmlns="" ID="SjGLHWK7x6EUTgxfcYd8FRyvB5A=" Order="_x0031_" pdftag="P" isBookmarkSet="no"/>
  <Shape xmlns="" ID="hHuLW11f6QMn/S3xc+6XLaAl+aI=" Order="_x0033_" pdftag="P" isBookmarkSet="no"/>
  <Shape xmlns="" ID="sPyqJ0vJCuLbI8sLlsEhkvCuMLI=" Order="_x0032_" pdftag="P" isBookmarkSet="no"/>
  <Shape xmlns="" ID="i7JMG3jkjaqtLMoGyMGfPUD1BKk=" Order="_x0031_" pdftag="P" isBookmarkSet="no"/>
  <Shape xmlns="" ID="2/v3pu+ATmiVhGviA/c1yv1x1sM=" Order="_x0032_" pdftag="P" isBookmarkSet="no"/>
  <Shape xmlns="" ID="jKJweecniA9JKB710npKkb5vXo8=" Order="_x0033_" pdftag="P" isBookmarkSet="no"/>
  <Shape xmlns="" ID="X8lr4MWLZn2yYaIju+Wbl5JRv/s=" Order="_x0034_" formula="no" inline="no" pdftag="Figure" artifact="_x0030_" validate="yes" isBookmarkSet="no"/>
  <Shape xmlns="" ID="BcvumC7mq6JEeNyoP62mAnLjhP4=" Order="_x0036_" pdftag="P" isBookmarkSet="no"/>
  <Shape xmlns="" ID="YBVsTaiQjf08brYNAG1NVXMzgws=" Order="_x0035_" pdftag="P" isBookmarkSet="no"/>
  <Shape xmlns="" ID="LS2A/5gr6M9mCq7M3sHwkTm7rcs=" Order="_x0031_" pdftag="P" isBookmarkSet="no"/>
  <Shape xmlns="" ID="zUfafny/Xk6rkOBWLApOrM/LYs4=" Order="_x0035_" pdftag="P" isBookmarkSet="no"/>
  <Shape xmlns="" ID="1ZBim2QVJyWWWFoEf8nEprH9sYc=" Order="_x0034_" pdftag="P" isBookmarkSet="no"/>
  <Shape xmlns="" ID="5h3yswUjWn18r86hnNiDmKf4wUI=" Order="_x0033_" pdftag="P" isBookmarkSet="no"/>
  <Shape xmlns="" ID="gX6HiwEg76c9pyaSW3OsxXWOK3E=" Order="_x0032_" pdftag="P" isBookmarkSet="no"/>
  <Shape xmlns="" ID="F6xD/emN9P9TdjzwKUlQxIn7+cg=" Order="_x0033_" formula="no" inline="no" artifact="_x0030_" pdftag="Figure" validate="yes" isBookmarkSet="no"/>
  <Shape xmlns="" ID="WEerErFWJq9Z57SKPesMXkqjZQI=" Order="_x0035_" validate="no" formula="no" artifact="_x0031_" pdftag="_x005B_Artifact_x005D_" inline="no" isBookmarkSet="no"/>
  <Shape xmlns="" ID="L8Cj/7RwLvAyWeCXRcxyu9FWgXQ=" Order="_x0032_" artifact="_x0031_" pdftag="_x005B_Artifact_x005D_" validate="no" formula="no" inline="no" isBookmarkSet="no"/>
  <Shape xmlns="" ID="LArr6T7k/lKEE7BSomv/6dKRWFQ=" Order="_x0036_" formula="no" inline="no" pdftag="Figure" artifact="_x0030_" validate="yes" isBookmarkSet="no"/>
  <Shape xmlns="" ID="yo295qs4PiqgrjR+WSnfMGfK54M=" Order="_x0034_" pdftag="P" isBookmarkSet="no"/>
  <Shape xmlns="" ID="6Bya9OwJdZCjE0IcXxxw4zRrwdM=" Order="_x0031_" validate="no" formula="no" artifact="_x0031_" pdftag="_x005B_Artifact_x005D_" inline="no" isBookmarkSet="no"/>
  <Shape xmlns="" ID="0L8PlvXMokd4Y7mXr1dIYRPqBog=" Order="_x0037_" pdftag="P" isBookmarkSet="no"/>
  <Shape xmlns="" ID="9KHsYDKWv0NGtMdi6ac0bIAHJLo=" Order="_x0039_" pdftag="P" isBookmarkSet="no"/>
  <Shape xmlns="" ID="t/Wfsdx/dHyw+o0RKNZ/q4AbWeo=" Order="_x0038_" pdftag="P" isBookmarkSet="no"/>
  <Shape xmlns="" ID="EvyuuB54v3wMNuC2R2PQ28Dw7Fs=" Order="_x0032_" formula="no" inline="no" pdftag="Figure" artifact="_x0030_" validate="yes" isBookmarkSet="no"/>
  <Shape xmlns="" ID="f0+OivfOs1cEkBn/UQEQjRXGgGE=" Order="_x0034_" validate="no" formula="no" artifact="_x0031_" pdftag="_x005B_Artifact_x005D_" inline="no" isBookmarkSet="no"/>
  <Shape xmlns="" ID="/efGCZUKJ6X7Z3LS+h0ZPFi/DpM=" pdftag="Figure" Order="_x0031_" artifact="_x0031_" validate="no" formula="no" inline="no" isBookmarkSet="no"/>
  <Shape xmlns="" ID="uoMOXG1I58la+BXecMaAEenC7ts=" Order="_x0033_" pdftag="P" isBookmarkSet="no"/>
  <Shape xmlns="" ID="cl+ClaoznVtFmO5IlfM0t9iP8cw=" Order="_x0037_" pdftag="P" isBookmarkSet="no"/>
  <Shape xmlns="" ID="kasYSTWYe4xP7E2kd/J41F8R3ag=" Order="_x0036_" pdftag="P" isBookmarkSet="no"/>
  <Shape xmlns="" ID="odC8L1V3IE54TheWnGJfmrdkNNM=" Order="_x0035_" pdftag="P" isBookmarkSet="no"/>
  <Shape xmlns="" ID="GEAlcVaQYQM2XOkOdFkrXRMgB80=" Order="_x0032_" formula="no" inline="no" pdftag="Figure" artifact="_x0030_" validate="yes" isBookmarkSet="no"/>
  <Shape xmlns="" ID="UCSLkXU5Jvtoxcml7G4RclQREKU=" Order="_x0034_" validate="no" formula="no" artifact="_x0031_" pdftag="_x005B_Artifact_x005D_" inline="no" isBookmarkSet="no"/>
  <Shape xmlns="" ID="vaQNMz+MaQAAy4vBxfetlgAnh6Y=" pdftag="Figure" Order="_x0031_" artifact="_x0031_" validate="no" formula="no" inline="no" isBookmarkSet="no"/>
  <Shape xmlns="" ID="VUZlo4PQzTV9LmS+wKkgTCfntpc=" Order="_x0033_" pdftag="P" isBookmarkSet="no"/>
  <Shape xmlns="" ID="0V7cYtrMayDv5kt+8XmyPxUhKCA=" Order="_x0037_" pdftag="P" isBookmarkSet="no"/>
  <Shape xmlns="" ID="hc35Oq3CnaFSoQVVWLImzLOxx2Q=" Order="_x0036_" pdftag="P" isBookmarkSet="no"/>
  <Shape xmlns="" ID="UkyeXNkUJgP44NtaKeYGJnZXwi0=" Order="_x0035_" pdftag="P" isBookmarkSet="no"/>
  <Shape xmlns="" ID="iDmJDaojzAANw/FhXH5liCw3SLo=" Order="_x0032_" artifact="_x0031_" pdftag="_x005B_Artifact_x005D_" validate="no" formula="no" inline="no" isBookmarkSet="no"/>
  <Shape xmlns="" ID="QIGk65OQZDuQVOxGe7b9Ngt/FPc=" pdftag="Figure" Order="_x0031_" artifact="_x0031_" validate="no" formula="no" inline="no" isBookmarkSet="no"/>
  <Shape xmlns="" ID="nupKH2rWnM9ID33BLQFOLwDIx9k=" Order="_x0033_" pdftag="P" isBookmarkSet="no"/>
  <Shape xmlns="" ID="FxE+T5QmKgFdOrH5Ul1heKSn/zo=" Order="_x0036_" pdftag="P" isBookmarkSet="no"/>
  <Shape xmlns="" ID="VLXDDiXwKB5gq59GTPh5Oua5CCk=" Order="_x0035_" pdftag="P" isBookmarkSet="no"/>
  <Shape xmlns="" ID="NcG9cfYD4bWe4PuRo7RzsLAnAIY=" Order="_x0034_" pdftag="P" isBookmarkSet="no"/>
  <Shape xmlns="" ID="04z+92kOMcjbh/FkBTVK0ItIIaM=" Order="_x0032_" formula="no" inline="no" pdftag="Figure" artifact="_x0030_" validate="yes" isBookmarkSet="no"/>
  <Shape xmlns="" ID="Y4BJiIlFTnIKQ2outCBbiMrGTJQ=" Order="_x0034_" validate="no" formula="no" artifact="_x0031_" pdftag="_x005B_Artifact_x005D_" inline="no" isBookmarkSet="no"/>
  <Shape xmlns="" ID="SMGOuPySmMIwZubjRbMvG2XL4Gk=" Order="_x0031_" formula="no" inline="no" pdftag="Figure" artifact="_x0030_" validate="yes" isBookmarkSet="no"/>
  <Shape xmlns="" ID="FToZmY0nM2oe3jVbQIdu3yc/IeU=" Order="_x0033_" pdftag="P" isBookmarkSet="no"/>
  <Shape xmlns="" ID="tRcoQhQTEIhkohjfWP4es6TrQCg=" Order="_x0037_" pdftag="P" isBookmarkSet="no"/>
  <Shape xmlns="" ID="NDjOwDiKLNKjDmBtksA5zfOpT9k=" Order="_x0036_" pdftag="P" isBookmarkSet="no"/>
  <Shape xmlns="" ID="k5FZM9wUqSmRSlDWiBNgqHMeqDo=" Order="_x0035_" pdftag="P" isBookmarkSet="no"/>
  <Shape xmlns="" ID="17VzlhqUeRyRqq8UDm1gQc5aCio=" Order="_x0032_" formula="no" inline="no" pdftag="Figure" artifact="_x0030_" validate="yes" isBookmarkSet="no"/>
  <Shape xmlns="" ID="l/F0hyfLvu1mXGa2uIvlEx4p0NM=" Order="_x0031_" validate="no" formula="no" artifact="_x0031_" pdftag="_x005B_Artifact_x005D_" inline="no" isBookmarkSet="no"/>
  <Shape xmlns="" ID="Mu1L9Bh8MQmf02HOWjBboXiSZ7w=" Order="_x0033_" pdftag="P" isBookmarkSet="no"/>
  <Shape xmlns="" ID="Ivr+1AhNmoNSWnyco+ESBaPTd0s=" Order="_x0036_" pdftag="P" isBookmarkSet="no"/>
  <Shape xmlns="" ID="sLU5GoYAAkogmY0sgGuX2tlUk34=" Order="_x0035_" pdftag="P" isBookmarkSet="no"/>
  <Shape xmlns="" ID="8KDosiCWGStEpdIzmUvffKqJ+sk=" Order="_x0034_" pdftag="P" isBookmarkSet="no"/>
  <Shape xmlns="" ID="vkbw70fxTLrOrWyTAknsQIAqXnI=" Order="_x0031_" pdftag="P" isBookmarkSet="no"/>
  <Shape xmlns="" ID="0GQR9+poFJRuDVE1rK+t/hZXRr8=" Order="_x0033_" pdftag="P" isBookmarkSet="no"/>
  <Shape xmlns="" ID="Qhl1hev85TPVqDHdFI6SpMo07n0=" Order="_x0032_" pdftag="P" isBookmarkSet="no"/>
  <Shape xmlns="" ID="VzVjiQBWXFJ1BfUCk+ciOL8Tvl8=" Order="_x0031_" pdftag="P" isBookmarkSet="no"/>
  <Shape xmlns="" ID="6msT22YP0+M9e5LBwd7ob1KmR1s=" Order="_x0033_" pdftag="P" isBookmarkSet="no"/>
  <Shape xmlns="" ID="G2L3YHnPrWck6wvzKa2wvSUktKc=" Order="_x0032_" pdftag="P" isBookmarkSet="no"/>
  <Shape xmlns="" ID="3ev++j1XYpX+5S1aTKHvAGnDdt0=" Order="_x0031_" pdftag="P" isBookmarkSet="no"/>
  <Shape xmlns="" ID="nhkEIRioNlZKdEMXobFqNePe/kw=" Order="_x0033_" pdftag="P" isBookmarkSet="no"/>
  <Shape xmlns="" ID="Mb6ZBScuI5uHJVOOKg8ltLP15bk=" Order="_x0032_" pdftag="P" isBookmarkSet="no"/>
  <Shape xmlns="" ID="trbkgqRwPalBiZBZabwQGVSVCTA=" Order="_x0031_" pdftag="P" isBookmarkSet="no"/>
  <Shape xmlns="" ID="nkKzcH+zHGInNou4O40JK+nEGF0=" Order="_x0034_" pdftag="P" isBookmarkSet="no"/>
  <Shape xmlns="" ID="ZoucQos83sS7ZtvVQy00E4j8pZc=" Order="_x0033_" pdftag="P" isBookmarkSet="no"/>
  <Shape xmlns="" ID="GlDXRCkiZW9Q2x6OP0TCF78urdw=" Order="_x0032_" pdftag="P" isBookmarkSet="no"/>
  <Shape xmlns="" ID="DF+Ti3wTCKdCzpzOgQgoiEZ7xbY=" Order="_x0031_" pdftag="P" isBookmarkSet="no"/>
  <Shape xmlns="" ID="vbpRSSphWRBNpn80g1mXCN3WyGQ=" Order="_x0034_" pdftag="P" isBookmarkSet="no"/>
  <Shape xmlns="" ID="dFNytbGmD/fT7i2AvW8hdtNF23I=" Order="_x0033_" pdftag="P" isBookmarkSet="no"/>
  <Shape xmlns="" ID="NjsV29KmlIXl8T8MH+/01jqI2s0=" Order="_x0032_" pdftag="P" isBookmarkSet="no"/>
  <Shape xmlns="" ID="zDgj4WfJc1uxF85+yWpYpNA+vqI=" Order="_x0031_" pdftag="P" isBookmarkSet="no"/>
  <Shape xmlns="" ID="mbDf9+zrWpNZQkUop4CI3wqe1MY=" Order="_x0033_" pdftag="P" isBookmarkSet="no"/>
  <Shape xmlns="" ID="0qfIk014ykfLTtZh+9Qp73qQAso=" Order="_x0032_" pdftag="P" isBookmarkSet="no"/>
  <Shape xmlns="" ID="TiziVFdIw6nDyWi82yVAwvwch4Y=" Order="_x0031_" pdftag="P" isBookmarkSet="no"/>
  <Shape xmlns="" ID="nFg3kLqOpLnNrxhDeP10YbpJ3W4=" Order="_x0034_" pdftag="P" isBookmarkSet="no"/>
  <Shape xmlns="" ID="V3aAQHhpelJzbcbQncSiIftnqiM=" Order="_x0033_" pdftag="P" isBookmarkSet="no"/>
  <Shape xmlns="" ID="TOB9BCy+DkzJ9HRy+P0toe1P4NY=" Order="_x0032_" pdftag="P" isBookmarkSet="no"/>
  <Shape xmlns="" ID="eqoybmlMvp3IwVDW5ef6NX6hyk4=" Order="_x0031_" pdftag="P" isBookmarkSet="no"/>
  <Shape xmlns="" ID="cJ5aa/Hq2g+fdREHOl5i+SnR0Nk=" Order="_x0034_" pdftag="P" isBookmarkSet="no"/>
  <Shape xmlns="" ID="e81XpyCBgJqrKUqGpzV9ZFKprxo=" Order="_x0033_" pdftag="P" isBookmarkSet="no"/>
  <Shape xmlns="" ID="Qn1ig53ZHpVjK4c2TXD6Oy+nur0=" Order="_x0032_" pdftag="P" isBookmarkSet="no"/>
  <Shape xmlns="" ID="x1RhKXPJ9jWAwoKPl6U0NEcfSOE=" Order="_x0032_" formula="no" inline="no" pdftag="Figure" artifact="_x0030_" validate="yes" isBookmarkSet="no"/>
  <Shape xmlns="" ID="reoDPycJEVdZ4HoNN46HbGCBeZs=" Order="_x0033_" pdftag="P" isBookmarkSet="no"/>
  <Shape xmlns="" ID="mAKAO0kLaFs6w507UmKCVLe+21E=" Order="_x0031_" validate="no" formula="no" inline="no" artifact="_x0031_" pdftag="_x005B_Artifact_x005D_" isBookmarkSet="no"/>
  <Shape xmlns="" ID="hG+1sFxD+GDDrOVgonZtBTSLOSI=" Order="_x0035_" pdftag="P" isBookmarkSet="no"/>
  <Shape xmlns="" ID="Yebzi1PuxHn7PQoD7swwy0MJ0dM=" Order="_x0034_" pdftag="P" isBookmarkSet="no"/>
  <SubText xmlns="" ID="w09jn0rdz1SG33s2v4GXBxxgCXI=" ActualText=""/>
  <SubText xmlns="" ID="F6xD/emN9P9TdjzwKUlQxIn7+cg=" ActualText=""/>
  <SubText xmlns="" ID="WEerErFWJq9Z57SKPesMXkqjZQI=" ActualText=""/>
  <SubText xmlns="" ID="6Bya9OwJdZCjE0IcXxxw4zRrwdM=" ActualText=""/>
  <SubText xmlns="" ID="f0+OivfOs1cEkBn/UQEQjRXGgGE=" ActualText=""/>
  <SubText xmlns="" ID="UCSLkXU5Jvtoxcml7G4RclQREKU=" ActualText=""/>
  <SubText xmlns="" ID="Y4BJiIlFTnIKQ2outCBbiMrGTJQ=" ActualText=""/>
  <SubText xmlns="" ID="SMGOuPySmMIwZubjRbMvG2XL4Gk=" ActualText=""/>
  <SubText xmlns="" ID="17VzlhqUeRyRqq8UDm1gQc5aCio=" ActualText=""/>
  <SubText xmlns="" ID="l/F0hyfLvu1mXGa2uIvlEx4p0NM=" ActualText=""/>
  <SubText xmlns="" ID="mAKAO0kLaFs6w507UmKCVLe+21E=" ActualText=""/>
  <SubText xmlns="" ID="X8lr4MWLZn2yYaIju+Wbl5JRv/s=" ActualText=""/>
  <SubText xmlns="" ID="LArr6T7k/lKEE7BSomv/6dKRWFQ=" ActualText=""/>
  <SubText xmlns="" ID="EvyuuB54v3wMNuC2R2PQ28Dw7Fs=" ActualText=""/>
  <SubText xmlns="" ID="GEAlcVaQYQM2XOkOdFkrXRMgB80=" ActualText=""/>
  <SubText xmlns="" ID="04z+92kOMcjbh/FkBTVK0ItIIaM=" ActualText=""/>
  <SubText xmlns="" ID="x1RhKXPJ9jWAwoKPl6U0NEcfSOE=" ActualText=""/>
</PAW>
</file>

<file path=customXml/itemProps1.xml><?xml version="1.0" encoding="utf-8"?>
<ds:datastoreItem xmlns:ds="http://schemas.openxmlformats.org/officeDocument/2006/customXml" ds:itemID="{7389AEE8-4240-487D-B6F0-E77EB0A62AD7}">
  <ds:schemaRefs>
    <ds:schemaRef ds:uri="http://www.net-centric.com/PAWPP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1354</Words>
  <Application>Microsoft Office PowerPoint</Application>
  <PresentationFormat>Custom</PresentationFormat>
  <Paragraphs>134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Century Gothic</vt:lpstr>
      <vt:lpstr>Office Theme</vt:lpstr>
      <vt:lpstr>FY 25-26 OWP Development and Coordination – Statewide MPO Meeting</vt:lpstr>
      <vt:lpstr>Agenda</vt:lpstr>
      <vt:lpstr>Federal Priorities and Updates</vt:lpstr>
      <vt:lpstr>Federal Priorities and Updates FHWA UPDATES</vt:lpstr>
      <vt:lpstr>Federal Priorities and Updates CALTRANS UPDATES</vt:lpstr>
      <vt:lpstr>OWP Development &amp; Monitoring</vt:lpstr>
      <vt:lpstr>Quarterly Progress &amp; Expenditure Reports UPDATES TO THE QPRS</vt:lpstr>
      <vt:lpstr>Complete Streets Set-Aside</vt:lpstr>
      <vt:lpstr>Updated OWPA</vt:lpstr>
      <vt:lpstr>Grant Amendments</vt:lpstr>
      <vt:lpstr>Grant Amendments</vt:lpstr>
      <vt:lpstr>Final Products</vt:lpstr>
      <vt:lpstr>Incorporating Comments into the OWP</vt:lpstr>
      <vt:lpstr>Certification Review Findings</vt:lpstr>
      <vt:lpstr>General Updates</vt:lpstr>
      <vt:lpstr>California Transportation Plan Updates</vt:lpstr>
      <vt:lpstr>Federal Liaison Updates</vt:lpstr>
      <vt:lpstr>Regional Planning Handbook Update</vt:lpstr>
      <vt:lpstr>Master Fund Transfer Agreement Update</vt:lpstr>
      <vt:lpstr>Next Steps</vt:lpstr>
      <vt:lpstr>Individual OWP Development and Coordination Meetings</vt:lpstr>
      <vt:lpstr>Important Dates and Deadlines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Tichansky, Kaitlin@DOT</dc:creator>
  <cp:lastModifiedBy>Ivey, Ashton@DOT</cp:lastModifiedBy>
  <cp:revision>1</cp:revision>
  <dcterms:created xsi:type="dcterms:W3CDTF">2024-11-18T18:44:03Z</dcterms:created>
  <dcterms:modified xsi:type="dcterms:W3CDTF">2024-11-18T18:56:14Z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2024-11-14T00:00:00Z</vt:filetime>
  </property>
  <property fmtid="{D5CDD505-2E9C-101B-9397-08002B2CF9AE}" pid="3" name="Creator">
    <vt:lpwstr>CommonLook Office-2.1.15.47</vt:lpwstr>
  </property>
  <property fmtid="{D5CDD505-2E9C-101B-9397-08002B2CF9AE}" pid="4" name="LastSaved">
    <vt:filetime>2024-11-18T00:00:00Z</vt:filetime>
  </property>
  <property fmtid="{D5CDD505-2E9C-101B-9397-08002B2CF9AE}" pid="5" name="NCCL_App">
    <vt:lpwstr>Office</vt:lpwstr>
  </property>
  <property fmtid="{D5CDD505-2E9C-101B-9397-08002B2CF9AE}" pid="6" name="NCCL_Standard">
    <vt:lpwstr>Section 508; WCAG 2.0 AA; PDF/UA</vt:lpwstr>
  </property>
  <property fmtid="{D5CDD505-2E9C-101B-9397-08002B2CF9AE}" pid="7" name="NCCL_Status">
    <vt:lpwstr>Passed</vt:lpwstr>
  </property>
  <property fmtid="{D5CDD505-2E9C-101B-9397-08002B2CF9AE}" pid="8" name="Producer">
    <vt:lpwstr>iTextSharp 4.0.3 (based on iText 2.0.2)</vt:lpwstr>
  </property>
  <property fmtid="{D5CDD505-2E9C-101B-9397-08002B2CF9AE}" pid="9" name="part">
    <vt:lpwstr>1</vt:lpwstr>
  </property>
</Properties>
</file>